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9926638" cy="14355763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334" autoAdjust="0"/>
  </p:normalViewPr>
  <p:slideViewPr>
    <p:cSldViewPr snapToGrid="0" snapToObjects="1">
      <p:cViewPr>
        <p:scale>
          <a:sx n="100" d="100"/>
          <a:sy n="100" d="100"/>
        </p:scale>
        <p:origin x="4978" y="-28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776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8610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0994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985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7631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683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5256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4187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9892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6366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8309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3CD5A-CA70-B140-ADA0-74C3333C590D}" type="datetimeFigureOut">
              <a:rPr lang="it-IT" smtClean="0"/>
              <a:t>24/02/2026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96C16-5D0E-F944-801D-F89FC7CA8AB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908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nottedeiricercatori-streets.it/" TargetMode="Externa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22"/>
          <p:cNvGrpSpPr/>
          <p:nvPr/>
        </p:nvGrpSpPr>
        <p:grpSpPr>
          <a:xfrm>
            <a:off x="26563" y="68771"/>
            <a:ext cx="6799032" cy="2593134"/>
            <a:chOff x="-1840" y="2"/>
            <a:chExt cx="7562215" cy="2887980"/>
          </a:xfrm>
        </p:grpSpPr>
        <p:sp>
          <p:nvSpPr>
            <p:cNvPr id="5" name="object 23"/>
            <p:cNvSpPr/>
            <p:nvPr/>
          </p:nvSpPr>
          <p:spPr>
            <a:xfrm>
              <a:off x="6038875" y="25"/>
              <a:ext cx="760730" cy="760730"/>
            </a:xfrm>
            <a:custGeom>
              <a:avLst/>
              <a:gdLst/>
              <a:ahLst/>
              <a:cxnLst/>
              <a:rect l="l" t="t" r="r" b="b"/>
              <a:pathLst>
                <a:path w="760729" h="760730">
                  <a:moveTo>
                    <a:pt x="760539" y="0"/>
                  </a:moveTo>
                  <a:lnTo>
                    <a:pt x="0" y="0"/>
                  </a:lnTo>
                  <a:lnTo>
                    <a:pt x="0" y="760539"/>
                  </a:lnTo>
                  <a:lnTo>
                    <a:pt x="52721" y="758740"/>
                  </a:lnTo>
                  <a:lnTo>
                    <a:pt x="104474" y="753423"/>
                  </a:lnTo>
                  <a:lnTo>
                    <a:pt x="155140" y="744703"/>
                  </a:lnTo>
                  <a:lnTo>
                    <a:pt x="204599" y="732697"/>
                  </a:lnTo>
                  <a:lnTo>
                    <a:pt x="252780" y="717473"/>
                  </a:lnTo>
                  <a:lnTo>
                    <a:pt x="298508" y="699686"/>
                  </a:lnTo>
                  <a:lnTo>
                    <a:pt x="342751" y="679087"/>
                  </a:lnTo>
                  <a:lnTo>
                    <a:pt x="385398" y="655787"/>
                  </a:lnTo>
                  <a:lnTo>
                    <a:pt x="426338" y="629898"/>
                  </a:lnTo>
                  <a:lnTo>
                    <a:pt x="465458" y="601528"/>
                  </a:lnTo>
                  <a:lnTo>
                    <a:pt x="502647" y="570790"/>
                  </a:lnTo>
                  <a:lnTo>
                    <a:pt x="537794" y="537743"/>
                  </a:lnTo>
                  <a:lnTo>
                    <a:pt x="571086" y="502263"/>
                  </a:lnTo>
                  <a:lnTo>
                    <a:pt x="602077" y="464708"/>
                  </a:lnTo>
                  <a:lnTo>
                    <a:pt x="630655" y="425192"/>
                  </a:lnTo>
                  <a:lnTo>
                    <a:pt x="656706" y="383827"/>
                  </a:lnTo>
                  <a:lnTo>
                    <a:pt x="680116" y="340728"/>
                  </a:lnTo>
                  <a:lnTo>
                    <a:pt x="700773" y="296008"/>
                  </a:lnTo>
                  <a:lnTo>
                    <a:pt x="718562" y="249780"/>
                  </a:lnTo>
                  <a:lnTo>
                    <a:pt x="733372" y="202158"/>
                  </a:lnTo>
                  <a:lnTo>
                    <a:pt x="745087" y="153256"/>
                  </a:lnTo>
                  <a:lnTo>
                    <a:pt x="753596" y="103186"/>
                  </a:lnTo>
                  <a:lnTo>
                    <a:pt x="758784" y="52063"/>
                  </a:lnTo>
                  <a:lnTo>
                    <a:pt x="760539" y="0"/>
                  </a:lnTo>
                  <a:close/>
                </a:path>
              </a:pathLst>
            </a:custGeom>
            <a:solidFill>
              <a:srgbClr val="A8D8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24"/>
            <p:cNvSpPr/>
            <p:nvPr/>
          </p:nvSpPr>
          <p:spPr>
            <a:xfrm>
              <a:off x="6799409" y="25"/>
              <a:ext cx="760730" cy="760730"/>
            </a:xfrm>
            <a:custGeom>
              <a:avLst/>
              <a:gdLst/>
              <a:ahLst/>
              <a:cxnLst/>
              <a:rect l="l" t="t" r="r" b="b"/>
              <a:pathLst>
                <a:path w="760729" h="760730">
                  <a:moveTo>
                    <a:pt x="760590" y="0"/>
                  </a:moveTo>
                  <a:lnTo>
                    <a:pt x="0" y="0"/>
                  </a:lnTo>
                  <a:lnTo>
                    <a:pt x="1798" y="52721"/>
                  </a:lnTo>
                  <a:lnTo>
                    <a:pt x="7117" y="104474"/>
                  </a:lnTo>
                  <a:lnTo>
                    <a:pt x="15839" y="155140"/>
                  </a:lnTo>
                  <a:lnTo>
                    <a:pt x="27848" y="204599"/>
                  </a:lnTo>
                  <a:lnTo>
                    <a:pt x="43027" y="252729"/>
                  </a:lnTo>
                  <a:lnTo>
                    <a:pt x="58572" y="293217"/>
                  </a:lnTo>
                  <a:lnTo>
                    <a:pt x="78033" y="335955"/>
                  </a:lnTo>
                  <a:lnTo>
                    <a:pt x="97713" y="373253"/>
                  </a:lnTo>
                  <a:lnTo>
                    <a:pt x="118186" y="407352"/>
                  </a:lnTo>
                  <a:lnTo>
                    <a:pt x="129908" y="425195"/>
                  </a:lnTo>
                  <a:lnTo>
                    <a:pt x="133337" y="430301"/>
                  </a:lnTo>
                  <a:lnTo>
                    <a:pt x="159397" y="465940"/>
                  </a:lnTo>
                  <a:lnTo>
                    <a:pt x="189970" y="502863"/>
                  </a:lnTo>
                  <a:lnTo>
                    <a:pt x="199669" y="513626"/>
                  </a:lnTo>
                  <a:lnTo>
                    <a:pt x="201688" y="515873"/>
                  </a:lnTo>
                  <a:lnTo>
                    <a:pt x="235841" y="550534"/>
                  </a:lnTo>
                  <a:lnTo>
                    <a:pt x="276821" y="586892"/>
                  </a:lnTo>
                  <a:lnTo>
                    <a:pt x="309178" y="612174"/>
                  </a:lnTo>
                  <a:lnTo>
                    <a:pt x="348056" y="639064"/>
                  </a:lnTo>
                  <a:lnTo>
                    <a:pt x="384670" y="661339"/>
                  </a:lnTo>
                  <a:lnTo>
                    <a:pt x="418404" y="679416"/>
                  </a:lnTo>
                  <a:lnTo>
                    <a:pt x="453212" y="695883"/>
                  </a:lnTo>
                  <a:lnTo>
                    <a:pt x="490343" y="711158"/>
                  </a:lnTo>
                  <a:lnTo>
                    <a:pt x="534416" y="726363"/>
                  </a:lnTo>
                  <a:lnTo>
                    <a:pt x="579618" y="738925"/>
                  </a:lnTo>
                  <a:lnTo>
                    <a:pt x="625944" y="748677"/>
                  </a:lnTo>
                  <a:lnTo>
                    <a:pt x="690033" y="757372"/>
                  </a:lnTo>
                  <a:lnTo>
                    <a:pt x="755675" y="760590"/>
                  </a:lnTo>
                  <a:lnTo>
                    <a:pt x="760539" y="760590"/>
                  </a:lnTo>
                  <a:lnTo>
                    <a:pt x="760590" y="0"/>
                  </a:lnTo>
                  <a:close/>
                </a:path>
              </a:pathLst>
            </a:custGeom>
            <a:solidFill>
              <a:srgbClr val="2CA8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25"/>
            <p:cNvSpPr/>
            <p:nvPr/>
          </p:nvSpPr>
          <p:spPr>
            <a:xfrm>
              <a:off x="6038875" y="37"/>
              <a:ext cx="1521460" cy="1521460"/>
            </a:xfrm>
            <a:custGeom>
              <a:avLst/>
              <a:gdLst/>
              <a:ahLst/>
              <a:cxnLst/>
              <a:rect l="l" t="t" r="r" b="b"/>
              <a:pathLst>
                <a:path w="1521459" h="1521460">
                  <a:moveTo>
                    <a:pt x="760539" y="1521066"/>
                  </a:moveTo>
                  <a:lnTo>
                    <a:pt x="758774" y="1468996"/>
                  </a:lnTo>
                  <a:lnTo>
                    <a:pt x="753592" y="1417866"/>
                  </a:lnTo>
                  <a:lnTo>
                    <a:pt x="745083" y="1367790"/>
                  </a:lnTo>
                  <a:lnTo>
                    <a:pt x="733361" y="1318895"/>
                  </a:lnTo>
                  <a:lnTo>
                    <a:pt x="718553" y="1271270"/>
                  </a:lnTo>
                  <a:lnTo>
                    <a:pt x="700773" y="1225042"/>
                  </a:lnTo>
                  <a:lnTo>
                    <a:pt x="680110" y="1180312"/>
                  </a:lnTo>
                  <a:lnTo>
                    <a:pt x="656704" y="1137221"/>
                  </a:lnTo>
                  <a:lnTo>
                    <a:pt x="630643" y="1095857"/>
                  </a:lnTo>
                  <a:lnTo>
                    <a:pt x="602068" y="1056335"/>
                  </a:lnTo>
                  <a:lnTo>
                    <a:pt x="571080" y="1018768"/>
                  </a:lnTo>
                  <a:lnTo>
                    <a:pt x="537794" y="983272"/>
                  </a:lnTo>
                  <a:lnTo>
                    <a:pt x="502310" y="949985"/>
                  </a:lnTo>
                  <a:lnTo>
                    <a:pt x="464756" y="918997"/>
                  </a:lnTo>
                  <a:lnTo>
                    <a:pt x="425234" y="890422"/>
                  </a:lnTo>
                  <a:lnTo>
                    <a:pt x="383870" y="864362"/>
                  </a:lnTo>
                  <a:lnTo>
                    <a:pt x="340766" y="840955"/>
                  </a:lnTo>
                  <a:lnTo>
                    <a:pt x="296049" y="820293"/>
                  </a:lnTo>
                  <a:lnTo>
                    <a:pt x="249809" y="802513"/>
                  </a:lnTo>
                  <a:lnTo>
                    <a:pt x="202184" y="787704"/>
                  </a:lnTo>
                  <a:lnTo>
                    <a:pt x="153276" y="775982"/>
                  </a:lnTo>
                  <a:lnTo>
                    <a:pt x="103200" y="767473"/>
                  </a:lnTo>
                  <a:lnTo>
                    <a:pt x="52070" y="762292"/>
                  </a:lnTo>
                  <a:lnTo>
                    <a:pt x="0" y="760526"/>
                  </a:lnTo>
                  <a:lnTo>
                    <a:pt x="0" y="1521066"/>
                  </a:lnTo>
                  <a:lnTo>
                    <a:pt x="760539" y="1521066"/>
                  </a:lnTo>
                  <a:close/>
                </a:path>
                <a:path w="1521459" h="1521460">
                  <a:moveTo>
                    <a:pt x="1521117" y="760526"/>
                  </a:moveTo>
                  <a:lnTo>
                    <a:pt x="1518780" y="700786"/>
                  </a:lnTo>
                  <a:lnTo>
                    <a:pt x="1513179" y="650417"/>
                  </a:lnTo>
                  <a:lnTo>
                    <a:pt x="1504213" y="600303"/>
                  </a:lnTo>
                  <a:lnTo>
                    <a:pt x="1492262" y="552323"/>
                  </a:lnTo>
                  <a:lnTo>
                    <a:pt x="1477340" y="505587"/>
                  </a:lnTo>
                  <a:lnTo>
                    <a:pt x="1459636" y="460502"/>
                  </a:lnTo>
                  <a:lnTo>
                    <a:pt x="1438948" y="416331"/>
                  </a:lnTo>
                  <a:lnTo>
                    <a:pt x="1415707" y="374015"/>
                  </a:lnTo>
                  <a:lnTo>
                    <a:pt x="1389926" y="333400"/>
                  </a:lnTo>
                  <a:lnTo>
                    <a:pt x="1361681" y="294563"/>
                  </a:lnTo>
                  <a:lnTo>
                    <a:pt x="1331112" y="257644"/>
                  </a:lnTo>
                  <a:lnTo>
                    <a:pt x="1298321" y="222732"/>
                  </a:lnTo>
                  <a:lnTo>
                    <a:pt x="1262837" y="189445"/>
                  </a:lnTo>
                  <a:lnTo>
                    <a:pt x="1225283" y="158457"/>
                  </a:lnTo>
                  <a:lnTo>
                    <a:pt x="1185773" y="129870"/>
                  </a:lnTo>
                  <a:lnTo>
                    <a:pt x="1144409" y="103822"/>
                  </a:lnTo>
                  <a:lnTo>
                    <a:pt x="1101305" y="80416"/>
                  </a:lnTo>
                  <a:lnTo>
                    <a:pt x="1056576" y="59753"/>
                  </a:lnTo>
                  <a:lnTo>
                    <a:pt x="1010348" y="41973"/>
                  </a:lnTo>
                  <a:lnTo>
                    <a:pt x="962723" y="27165"/>
                  </a:lnTo>
                  <a:lnTo>
                    <a:pt x="913815" y="15443"/>
                  </a:lnTo>
                  <a:lnTo>
                    <a:pt x="863739" y="6934"/>
                  </a:lnTo>
                  <a:lnTo>
                    <a:pt x="812596" y="1752"/>
                  </a:lnTo>
                  <a:lnTo>
                    <a:pt x="760526" y="0"/>
                  </a:lnTo>
                  <a:lnTo>
                    <a:pt x="708380" y="1752"/>
                  </a:lnTo>
                  <a:lnTo>
                    <a:pt x="657263" y="6934"/>
                  </a:lnTo>
                  <a:lnTo>
                    <a:pt x="607199" y="15443"/>
                  </a:lnTo>
                  <a:lnTo>
                    <a:pt x="558292" y="27165"/>
                  </a:lnTo>
                  <a:lnTo>
                    <a:pt x="510679" y="41973"/>
                  </a:lnTo>
                  <a:lnTo>
                    <a:pt x="464451" y="59753"/>
                  </a:lnTo>
                  <a:lnTo>
                    <a:pt x="419735" y="80416"/>
                  </a:lnTo>
                  <a:lnTo>
                    <a:pt x="376643" y="103822"/>
                  </a:lnTo>
                  <a:lnTo>
                    <a:pt x="335280" y="129882"/>
                  </a:lnTo>
                  <a:lnTo>
                    <a:pt x="295770" y="158457"/>
                  </a:lnTo>
                  <a:lnTo>
                    <a:pt x="258216" y="189445"/>
                  </a:lnTo>
                  <a:lnTo>
                    <a:pt x="222745" y="222732"/>
                  </a:lnTo>
                  <a:lnTo>
                    <a:pt x="189953" y="257644"/>
                  </a:lnTo>
                  <a:lnTo>
                    <a:pt x="159397" y="294563"/>
                  </a:lnTo>
                  <a:lnTo>
                    <a:pt x="131165" y="333400"/>
                  </a:lnTo>
                  <a:lnTo>
                    <a:pt x="105384" y="374015"/>
                  </a:lnTo>
                  <a:lnTo>
                    <a:pt x="82156" y="416331"/>
                  </a:lnTo>
                  <a:lnTo>
                    <a:pt x="61569" y="460222"/>
                  </a:lnTo>
                  <a:lnTo>
                    <a:pt x="43764" y="505587"/>
                  </a:lnTo>
                  <a:lnTo>
                    <a:pt x="28829" y="552310"/>
                  </a:lnTo>
                  <a:lnTo>
                    <a:pt x="16878" y="600278"/>
                  </a:lnTo>
                  <a:lnTo>
                    <a:pt x="8013" y="649401"/>
                  </a:lnTo>
                  <a:lnTo>
                    <a:pt x="2349" y="699681"/>
                  </a:lnTo>
                  <a:lnTo>
                    <a:pt x="0" y="750646"/>
                  </a:lnTo>
                  <a:lnTo>
                    <a:pt x="0" y="760476"/>
                  </a:lnTo>
                  <a:lnTo>
                    <a:pt x="52705" y="758685"/>
                  </a:lnTo>
                  <a:lnTo>
                    <a:pt x="104457" y="753364"/>
                  </a:lnTo>
                  <a:lnTo>
                    <a:pt x="155117" y="744651"/>
                  </a:lnTo>
                  <a:lnTo>
                    <a:pt x="204584" y="732663"/>
                  </a:lnTo>
                  <a:lnTo>
                    <a:pt x="252780" y="717461"/>
                  </a:lnTo>
                  <a:lnTo>
                    <a:pt x="298500" y="699681"/>
                  </a:lnTo>
                  <a:lnTo>
                    <a:pt x="342747" y="679069"/>
                  </a:lnTo>
                  <a:lnTo>
                    <a:pt x="385394" y="655764"/>
                  </a:lnTo>
                  <a:lnTo>
                    <a:pt x="426326" y="629856"/>
                  </a:lnTo>
                  <a:lnTo>
                    <a:pt x="465455" y="601484"/>
                  </a:lnTo>
                  <a:lnTo>
                    <a:pt x="502640" y="570738"/>
                  </a:lnTo>
                  <a:lnTo>
                    <a:pt x="537794" y="537730"/>
                  </a:lnTo>
                  <a:lnTo>
                    <a:pt x="571080" y="502259"/>
                  </a:lnTo>
                  <a:lnTo>
                    <a:pt x="602068" y="464705"/>
                  </a:lnTo>
                  <a:lnTo>
                    <a:pt x="630643" y="425183"/>
                  </a:lnTo>
                  <a:lnTo>
                    <a:pt x="656704" y="383819"/>
                  </a:lnTo>
                  <a:lnTo>
                    <a:pt x="680110" y="340728"/>
                  </a:lnTo>
                  <a:lnTo>
                    <a:pt x="700773" y="295998"/>
                  </a:lnTo>
                  <a:lnTo>
                    <a:pt x="718553" y="249770"/>
                  </a:lnTo>
                  <a:lnTo>
                    <a:pt x="733361" y="202145"/>
                  </a:lnTo>
                  <a:lnTo>
                    <a:pt x="745083" y="153250"/>
                  </a:lnTo>
                  <a:lnTo>
                    <a:pt x="753478" y="103822"/>
                  </a:lnTo>
                  <a:lnTo>
                    <a:pt x="753592" y="103174"/>
                  </a:lnTo>
                  <a:lnTo>
                    <a:pt x="758774" y="52057"/>
                  </a:lnTo>
                  <a:lnTo>
                    <a:pt x="760476" y="1752"/>
                  </a:lnTo>
                  <a:lnTo>
                    <a:pt x="760526" y="177"/>
                  </a:lnTo>
                  <a:lnTo>
                    <a:pt x="762330" y="52717"/>
                  </a:lnTo>
                  <a:lnTo>
                    <a:pt x="767575" y="103822"/>
                  </a:lnTo>
                  <a:lnTo>
                    <a:pt x="776363" y="155130"/>
                  </a:lnTo>
                  <a:lnTo>
                    <a:pt x="788377" y="204597"/>
                  </a:lnTo>
                  <a:lnTo>
                    <a:pt x="803554" y="252717"/>
                  </a:lnTo>
                  <a:lnTo>
                    <a:pt x="819099" y="293204"/>
                  </a:lnTo>
                  <a:lnTo>
                    <a:pt x="838555" y="335953"/>
                  </a:lnTo>
                  <a:lnTo>
                    <a:pt x="858240" y="373240"/>
                  </a:lnTo>
                  <a:lnTo>
                    <a:pt x="878713" y="407339"/>
                  </a:lnTo>
                  <a:lnTo>
                    <a:pt x="900849" y="440245"/>
                  </a:lnTo>
                  <a:lnTo>
                    <a:pt x="924179" y="471322"/>
                  </a:lnTo>
                  <a:lnTo>
                    <a:pt x="950506" y="502856"/>
                  </a:lnTo>
                  <a:lnTo>
                    <a:pt x="960196" y="513613"/>
                  </a:lnTo>
                  <a:lnTo>
                    <a:pt x="962215" y="515861"/>
                  </a:lnTo>
                  <a:lnTo>
                    <a:pt x="996365" y="550532"/>
                  </a:lnTo>
                  <a:lnTo>
                    <a:pt x="1037348" y="586879"/>
                  </a:lnTo>
                  <a:lnTo>
                    <a:pt x="1069708" y="612165"/>
                  </a:lnTo>
                  <a:lnTo>
                    <a:pt x="1111161" y="640727"/>
                  </a:lnTo>
                  <a:lnTo>
                    <a:pt x="1145197" y="661327"/>
                  </a:lnTo>
                  <a:lnTo>
                    <a:pt x="1178928" y="679411"/>
                  </a:lnTo>
                  <a:lnTo>
                    <a:pt x="1213739" y="695871"/>
                  </a:lnTo>
                  <a:lnTo>
                    <a:pt x="1250899" y="711149"/>
                  </a:lnTo>
                  <a:lnTo>
                    <a:pt x="1294942" y="726351"/>
                  </a:lnTo>
                  <a:lnTo>
                    <a:pt x="1340142" y="738886"/>
                  </a:lnTo>
                  <a:lnTo>
                    <a:pt x="1386471" y="748665"/>
                  </a:lnTo>
                  <a:lnTo>
                    <a:pt x="1452930" y="757529"/>
                  </a:lnTo>
                  <a:lnTo>
                    <a:pt x="1486801" y="759777"/>
                  </a:lnTo>
                  <a:lnTo>
                    <a:pt x="1521117" y="760526"/>
                  </a:lnTo>
                  <a:close/>
                </a:path>
              </a:pathLst>
            </a:custGeom>
            <a:solidFill>
              <a:srgbClr val="1D1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26"/>
            <p:cNvSpPr/>
            <p:nvPr/>
          </p:nvSpPr>
          <p:spPr>
            <a:xfrm>
              <a:off x="6036462" y="2476"/>
              <a:ext cx="760730" cy="1518920"/>
            </a:xfrm>
            <a:custGeom>
              <a:avLst/>
              <a:gdLst/>
              <a:ahLst/>
              <a:cxnLst/>
              <a:rect l="l" t="t" r="r" b="b"/>
              <a:pathLst>
                <a:path w="760729" h="1518920">
                  <a:moveTo>
                    <a:pt x="463905" y="1518653"/>
                  </a:moveTo>
                  <a:lnTo>
                    <a:pt x="461518" y="1471460"/>
                  </a:lnTo>
                  <a:lnTo>
                    <a:pt x="454520" y="1425638"/>
                  </a:lnTo>
                  <a:lnTo>
                    <a:pt x="443153" y="1381417"/>
                  </a:lnTo>
                  <a:lnTo>
                    <a:pt x="427634" y="1339011"/>
                  </a:lnTo>
                  <a:lnTo>
                    <a:pt x="408203" y="1298676"/>
                  </a:lnTo>
                  <a:lnTo>
                    <a:pt x="385089" y="1260627"/>
                  </a:lnTo>
                  <a:lnTo>
                    <a:pt x="358521" y="1225092"/>
                  </a:lnTo>
                  <a:lnTo>
                    <a:pt x="328739" y="1192326"/>
                  </a:lnTo>
                  <a:lnTo>
                    <a:pt x="295960" y="1162532"/>
                  </a:lnTo>
                  <a:lnTo>
                    <a:pt x="260438" y="1135976"/>
                  </a:lnTo>
                  <a:lnTo>
                    <a:pt x="222389" y="1112850"/>
                  </a:lnTo>
                  <a:lnTo>
                    <a:pt x="182041" y="1093419"/>
                  </a:lnTo>
                  <a:lnTo>
                    <a:pt x="139649" y="1077899"/>
                  </a:lnTo>
                  <a:lnTo>
                    <a:pt x="95415" y="1066533"/>
                  </a:lnTo>
                  <a:lnTo>
                    <a:pt x="49593" y="1059535"/>
                  </a:lnTo>
                  <a:lnTo>
                    <a:pt x="2413" y="1057160"/>
                  </a:lnTo>
                  <a:lnTo>
                    <a:pt x="2413" y="1518653"/>
                  </a:lnTo>
                  <a:lnTo>
                    <a:pt x="463905" y="1518653"/>
                  </a:lnTo>
                  <a:close/>
                </a:path>
                <a:path w="760729" h="1518920">
                  <a:moveTo>
                    <a:pt x="760539" y="0"/>
                  </a:moveTo>
                  <a:lnTo>
                    <a:pt x="758786" y="52082"/>
                  </a:lnTo>
                  <a:lnTo>
                    <a:pt x="753592" y="103212"/>
                  </a:lnTo>
                  <a:lnTo>
                    <a:pt x="745083" y="153289"/>
                  </a:lnTo>
                  <a:lnTo>
                    <a:pt x="733374" y="202196"/>
                  </a:lnTo>
                  <a:lnTo>
                    <a:pt x="718553" y="249821"/>
                  </a:lnTo>
                  <a:lnTo>
                    <a:pt x="700773" y="296062"/>
                  </a:lnTo>
                  <a:lnTo>
                    <a:pt x="680110" y="340779"/>
                  </a:lnTo>
                  <a:lnTo>
                    <a:pt x="656691" y="383882"/>
                  </a:lnTo>
                  <a:lnTo>
                    <a:pt x="630643" y="425246"/>
                  </a:lnTo>
                  <a:lnTo>
                    <a:pt x="602068" y="464769"/>
                  </a:lnTo>
                  <a:lnTo>
                    <a:pt x="571068" y="502323"/>
                  </a:lnTo>
                  <a:lnTo>
                    <a:pt x="537781" y="537794"/>
                  </a:lnTo>
                  <a:lnTo>
                    <a:pt x="502297" y="571093"/>
                  </a:lnTo>
                  <a:lnTo>
                    <a:pt x="464731" y="602081"/>
                  </a:lnTo>
                  <a:lnTo>
                    <a:pt x="425208" y="630656"/>
                  </a:lnTo>
                  <a:lnTo>
                    <a:pt x="383844" y="656717"/>
                  </a:lnTo>
                  <a:lnTo>
                    <a:pt x="340753" y="680123"/>
                  </a:lnTo>
                  <a:lnTo>
                    <a:pt x="296024" y="700773"/>
                  </a:lnTo>
                  <a:lnTo>
                    <a:pt x="249796" y="718566"/>
                  </a:lnTo>
                  <a:lnTo>
                    <a:pt x="202171" y="733374"/>
                  </a:lnTo>
                  <a:lnTo>
                    <a:pt x="153276" y="745096"/>
                  </a:lnTo>
                  <a:lnTo>
                    <a:pt x="103200" y="753605"/>
                  </a:lnTo>
                  <a:lnTo>
                    <a:pt x="52070" y="758786"/>
                  </a:lnTo>
                  <a:lnTo>
                    <a:pt x="0" y="760539"/>
                  </a:lnTo>
                  <a:lnTo>
                    <a:pt x="52070" y="762304"/>
                  </a:lnTo>
                  <a:lnTo>
                    <a:pt x="103200" y="767486"/>
                  </a:lnTo>
                  <a:lnTo>
                    <a:pt x="153276" y="775995"/>
                  </a:lnTo>
                  <a:lnTo>
                    <a:pt x="202171" y="787717"/>
                  </a:lnTo>
                  <a:lnTo>
                    <a:pt x="249796" y="802525"/>
                  </a:lnTo>
                  <a:lnTo>
                    <a:pt x="296024" y="820318"/>
                  </a:lnTo>
                  <a:lnTo>
                    <a:pt x="340753" y="840981"/>
                  </a:lnTo>
                  <a:lnTo>
                    <a:pt x="383844" y="864400"/>
                  </a:lnTo>
                  <a:lnTo>
                    <a:pt x="425208" y="890460"/>
                  </a:lnTo>
                  <a:lnTo>
                    <a:pt x="464731" y="919035"/>
                  </a:lnTo>
                  <a:lnTo>
                    <a:pt x="502297" y="950036"/>
                  </a:lnTo>
                  <a:lnTo>
                    <a:pt x="537781" y="983335"/>
                  </a:lnTo>
                  <a:lnTo>
                    <a:pt x="570826" y="1018540"/>
                  </a:lnTo>
                  <a:lnTo>
                    <a:pt x="601599" y="1055776"/>
                  </a:lnTo>
                  <a:lnTo>
                    <a:pt x="629996" y="1094943"/>
                  </a:lnTo>
                  <a:lnTo>
                    <a:pt x="655916" y="1135938"/>
                  </a:lnTo>
                  <a:lnTo>
                    <a:pt x="679234" y="1178648"/>
                  </a:lnTo>
                  <a:lnTo>
                    <a:pt x="699846" y="1222946"/>
                  </a:lnTo>
                  <a:lnTo>
                    <a:pt x="717638" y="1268742"/>
                  </a:lnTo>
                  <a:lnTo>
                    <a:pt x="732510" y="1315923"/>
                  </a:lnTo>
                  <a:lnTo>
                    <a:pt x="744334" y="1364373"/>
                  </a:lnTo>
                  <a:lnTo>
                    <a:pt x="753021" y="1413979"/>
                  </a:lnTo>
                  <a:lnTo>
                    <a:pt x="758444" y="1464627"/>
                  </a:lnTo>
                  <a:lnTo>
                    <a:pt x="760488" y="1516214"/>
                  </a:lnTo>
                  <a:lnTo>
                    <a:pt x="7605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27"/>
            <p:cNvSpPr/>
            <p:nvPr/>
          </p:nvSpPr>
          <p:spPr>
            <a:xfrm>
              <a:off x="6796957" y="2476"/>
              <a:ext cx="760730" cy="1516380"/>
            </a:xfrm>
            <a:custGeom>
              <a:avLst/>
              <a:gdLst/>
              <a:ahLst/>
              <a:cxnLst/>
              <a:rect l="l" t="t" r="r" b="b"/>
              <a:pathLst>
                <a:path w="760729" h="1516380">
                  <a:moveTo>
                    <a:pt x="50" y="0"/>
                  </a:moveTo>
                  <a:lnTo>
                    <a:pt x="0" y="1516214"/>
                  </a:lnTo>
                  <a:lnTo>
                    <a:pt x="2052" y="1464624"/>
                  </a:lnTo>
                  <a:lnTo>
                    <a:pt x="7475" y="1413970"/>
                  </a:lnTo>
                  <a:lnTo>
                    <a:pt x="16158" y="1364365"/>
                  </a:lnTo>
                  <a:lnTo>
                    <a:pt x="27990" y="1315918"/>
                  </a:lnTo>
                  <a:lnTo>
                    <a:pt x="42861" y="1268741"/>
                  </a:lnTo>
                  <a:lnTo>
                    <a:pt x="60659" y="1222944"/>
                  </a:lnTo>
                  <a:lnTo>
                    <a:pt x="81275" y="1178638"/>
                  </a:lnTo>
                  <a:lnTo>
                    <a:pt x="104597" y="1135934"/>
                  </a:lnTo>
                  <a:lnTo>
                    <a:pt x="130514" y="1094942"/>
                  </a:lnTo>
                  <a:lnTo>
                    <a:pt x="158916" y="1055773"/>
                  </a:lnTo>
                  <a:lnTo>
                    <a:pt x="189692" y="1018538"/>
                  </a:lnTo>
                  <a:lnTo>
                    <a:pt x="222732" y="983348"/>
                  </a:lnTo>
                  <a:lnTo>
                    <a:pt x="258223" y="950047"/>
                  </a:lnTo>
                  <a:lnTo>
                    <a:pt x="295785" y="919049"/>
                  </a:lnTo>
                  <a:lnTo>
                    <a:pt x="335307" y="890467"/>
                  </a:lnTo>
                  <a:lnTo>
                    <a:pt x="376675" y="864413"/>
                  </a:lnTo>
                  <a:lnTo>
                    <a:pt x="419777" y="841001"/>
                  </a:lnTo>
                  <a:lnTo>
                    <a:pt x="464499" y="820343"/>
                  </a:lnTo>
                  <a:lnTo>
                    <a:pt x="510728" y="802554"/>
                  </a:lnTo>
                  <a:lnTo>
                    <a:pt x="558353" y="787746"/>
                  </a:lnTo>
                  <a:lnTo>
                    <a:pt x="607259" y="776033"/>
                  </a:lnTo>
                  <a:lnTo>
                    <a:pt x="657334" y="767527"/>
                  </a:lnTo>
                  <a:lnTo>
                    <a:pt x="708465" y="762341"/>
                  </a:lnTo>
                  <a:lnTo>
                    <a:pt x="760539" y="760590"/>
                  </a:lnTo>
                  <a:lnTo>
                    <a:pt x="708465" y="758832"/>
                  </a:lnTo>
                  <a:lnTo>
                    <a:pt x="657335" y="753641"/>
                  </a:lnTo>
                  <a:lnTo>
                    <a:pt x="607261" y="745129"/>
                  </a:lnTo>
                  <a:lnTo>
                    <a:pt x="558356" y="733410"/>
                  </a:lnTo>
                  <a:lnTo>
                    <a:pt x="510734" y="718597"/>
                  </a:lnTo>
                  <a:lnTo>
                    <a:pt x="464507" y="700805"/>
                  </a:lnTo>
                  <a:lnTo>
                    <a:pt x="419787" y="680145"/>
                  </a:lnTo>
                  <a:lnTo>
                    <a:pt x="376689" y="656731"/>
                  </a:lnTo>
                  <a:lnTo>
                    <a:pt x="335323" y="630677"/>
                  </a:lnTo>
                  <a:lnTo>
                    <a:pt x="295805" y="602096"/>
                  </a:lnTo>
                  <a:lnTo>
                    <a:pt x="258245" y="571101"/>
                  </a:lnTo>
                  <a:lnTo>
                    <a:pt x="222758" y="537806"/>
                  </a:lnTo>
                  <a:lnTo>
                    <a:pt x="189469" y="502326"/>
                  </a:lnTo>
                  <a:lnTo>
                    <a:pt x="158480" y="464771"/>
                  </a:lnTo>
                  <a:lnTo>
                    <a:pt x="129906" y="425253"/>
                  </a:lnTo>
                  <a:lnTo>
                    <a:pt x="103858" y="383886"/>
                  </a:lnTo>
                  <a:lnTo>
                    <a:pt x="80451" y="340783"/>
                  </a:lnTo>
                  <a:lnTo>
                    <a:pt x="59797" y="296059"/>
                  </a:lnTo>
                  <a:lnTo>
                    <a:pt x="42011" y="249826"/>
                  </a:lnTo>
                  <a:lnTo>
                    <a:pt x="27205" y="202197"/>
                  </a:lnTo>
                  <a:lnTo>
                    <a:pt x="15492" y="153287"/>
                  </a:lnTo>
                  <a:lnTo>
                    <a:pt x="6987" y="103208"/>
                  </a:lnTo>
                  <a:lnTo>
                    <a:pt x="1802" y="52075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2CA8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28"/>
            <p:cNvSpPr/>
            <p:nvPr/>
          </p:nvSpPr>
          <p:spPr>
            <a:xfrm>
              <a:off x="6799409" y="760563"/>
              <a:ext cx="760730" cy="760730"/>
            </a:xfrm>
            <a:custGeom>
              <a:avLst/>
              <a:gdLst/>
              <a:ahLst/>
              <a:cxnLst/>
              <a:rect l="l" t="t" r="r" b="b"/>
              <a:pathLst>
                <a:path w="760729" h="760730">
                  <a:moveTo>
                    <a:pt x="760539" y="0"/>
                  </a:moveTo>
                  <a:lnTo>
                    <a:pt x="704084" y="2099"/>
                  </a:lnTo>
                  <a:lnTo>
                    <a:pt x="653431" y="7519"/>
                  </a:lnTo>
                  <a:lnTo>
                    <a:pt x="603825" y="16198"/>
                  </a:lnTo>
                  <a:lnTo>
                    <a:pt x="555378" y="28026"/>
                  </a:lnTo>
                  <a:lnTo>
                    <a:pt x="508201" y="42892"/>
                  </a:lnTo>
                  <a:lnTo>
                    <a:pt x="462403" y="60686"/>
                  </a:lnTo>
                  <a:lnTo>
                    <a:pt x="418096" y="81298"/>
                  </a:lnTo>
                  <a:lnTo>
                    <a:pt x="375391" y="104616"/>
                  </a:lnTo>
                  <a:lnTo>
                    <a:pt x="334397" y="130531"/>
                  </a:lnTo>
                  <a:lnTo>
                    <a:pt x="295226" y="158931"/>
                  </a:lnTo>
                  <a:lnTo>
                    <a:pt x="257989" y="189706"/>
                  </a:lnTo>
                  <a:lnTo>
                    <a:pt x="222796" y="222745"/>
                  </a:lnTo>
                  <a:lnTo>
                    <a:pt x="189495" y="258235"/>
                  </a:lnTo>
                  <a:lnTo>
                    <a:pt x="158495" y="295797"/>
                  </a:lnTo>
                  <a:lnTo>
                    <a:pt x="129910" y="335318"/>
                  </a:lnTo>
                  <a:lnTo>
                    <a:pt x="103854" y="376685"/>
                  </a:lnTo>
                  <a:lnTo>
                    <a:pt x="80438" y="419785"/>
                  </a:lnTo>
                  <a:lnTo>
                    <a:pt x="59777" y="464505"/>
                  </a:lnTo>
                  <a:lnTo>
                    <a:pt x="41984" y="510733"/>
                  </a:lnTo>
                  <a:lnTo>
                    <a:pt x="27171" y="558356"/>
                  </a:lnTo>
                  <a:lnTo>
                    <a:pt x="15454" y="607261"/>
                  </a:lnTo>
                  <a:lnTo>
                    <a:pt x="6944" y="657335"/>
                  </a:lnTo>
                  <a:lnTo>
                    <a:pt x="1754" y="708465"/>
                  </a:lnTo>
                  <a:lnTo>
                    <a:pt x="0" y="760539"/>
                  </a:lnTo>
                  <a:lnTo>
                    <a:pt x="760590" y="760539"/>
                  </a:lnTo>
                  <a:lnTo>
                    <a:pt x="760590" y="0"/>
                  </a:lnTo>
                  <a:close/>
                </a:path>
              </a:pathLst>
            </a:custGeom>
            <a:solidFill>
              <a:srgbClr val="A8D8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29"/>
            <p:cNvSpPr/>
            <p:nvPr/>
          </p:nvSpPr>
          <p:spPr>
            <a:xfrm>
              <a:off x="7098500" y="1059625"/>
              <a:ext cx="461645" cy="461645"/>
            </a:xfrm>
            <a:custGeom>
              <a:avLst/>
              <a:gdLst/>
              <a:ahLst/>
              <a:cxnLst/>
              <a:rect l="l" t="t" r="r" b="b"/>
              <a:pathLst>
                <a:path w="461645" h="461644">
                  <a:moveTo>
                    <a:pt x="461492" y="0"/>
                  </a:moveTo>
                  <a:lnTo>
                    <a:pt x="414307" y="2382"/>
                  </a:lnTo>
                  <a:lnTo>
                    <a:pt x="368485" y="9375"/>
                  </a:lnTo>
                  <a:lnTo>
                    <a:pt x="324258" y="20747"/>
                  </a:lnTo>
                  <a:lnTo>
                    <a:pt x="281858" y="36266"/>
                  </a:lnTo>
                  <a:lnTo>
                    <a:pt x="241517" y="55699"/>
                  </a:lnTo>
                  <a:lnTo>
                    <a:pt x="203467" y="78815"/>
                  </a:lnTo>
                  <a:lnTo>
                    <a:pt x="167940" y="105382"/>
                  </a:lnTo>
                  <a:lnTo>
                    <a:pt x="135167" y="135167"/>
                  </a:lnTo>
                  <a:lnTo>
                    <a:pt x="105382" y="167940"/>
                  </a:lnTo>
                  <a:lnTo>
                    <a:pt x="78815" y="203467"/>
                  </a:lnTo>
                  <a:lnTo>
                    <a:pt x="55699" y="241517"/>
                  </a:lnTo>
                  <a:lnTo>
                    <a:pt x="36266" y="281858"/>
                  </a:lnTo>
                  <a:lnTo>
                    <a:pt x="20747" y="324258"/>
                  </a:lnTo>
                  <a:lnTo>
                    <a:pt x="9375" y="368485"/>
                  </a:lnTo>
                  <a:lnTo>
                    <a:pt x="2382" y="414307"/>
                  </a:lnTo>
                  <a:lnTo>
                    <a:pt x="0" y="461492"/>
                  </a:lnTo>
                  <a:lnTo>
                    <a:pt x="461492" y="461492"/>
                  </a:lnTo>
                  <a:lnTo>
                    <a:pt x="461492" y="0"/>
                  </a:lnTo>
                  <a:close/>
                </a:path>
              </a:pathLst>
            </a:custGeom>
            <a:solidFill>
              <a:srgbClr val="1D1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0"/>
            <p:cNvSpPr/>
            <p:nvPr/>
          </p:nvSpPr>
          <p:spPr>
            <a:xfrm>
              <a:off x="4517764" y="2"/>
              <a:ext cx="760730" cy="760730"/>
            </a:xfrm>
            <a:custGeom>
              <a:avLst/>
              <a:gdLst/>
              <a:ahLst/>
              <a:cxnLst/>
              <a:rect l="l" t="t" r="r" b="b"/>
              <a:pathLst>
                <a:path w="760729" h="760730">
                  <a:moveTo>
                    <a:pt x="760552" y="0"/>
                  </a:moveTo>
                  <a:lnTo>
                    <a:pt x="253517" y="0"/>
                  </a:lnTo>
                  <a:lnTo>
                    <a:pt x="0" y="0"/>
                  </a:lnTo>
                  <a:lnTo>
                    <a:pt x="0" y="760552"/>
                  </a:lnTo>
                  <a:lnTo>
                    <a:pt x="760552" y="0"/>
                  </a:lnTo>
                  <a:close/>
                </a:path>
              </a:pathLst>
            </a:custGeom>
            <a:solidFill>
              <a:srgbClr val="A8D8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31"/>
            <p:cNvSpPr/>
            <p:nvPr/>
          </p:nvSpPr>
          <p:spPr>
            <a:xfrm>
              <a:off x="4517763" y="760562"/>
              <a:ext cx="760730" cy="760730"/>
            </a:xfrm>
            <a:custGeom>
              <a:avLst/>
              <a:gdLst/>
              <a:ahLst/>
              <a:cxnLst/>
              <a:rect l="l" t="t" r="r" b="b"/>
              <a:pathLst>
                <a:path w="760729" h="760730">
                  <a:moveTo>
                    <a:pt x="0" y="0"/>
                  </a:moveTo>
                  <a:lnTo>
                    <a:pt x="0" y="507034"/>
                  </a:lnTo>
                  <a:lnTo>
                    <a:pt x="0" y="760552"/>
                  </a:lnTo>
                  <a:lnTo>
                    <a:pt x="760552" y="760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1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32"/>
            <p:cNvSpPr/>
            <p:nvPr/>
          </p:nvSpPr>
          <p:spPr>
            <a:xfrm>
              <a:off x="5278324" y="6"/>
              <a:ext cx="760730" cy="760730"/>
            </a:xfrm>
            <a:custGeom>
              <a:avLst/>
              <a:gdLst/>
              <a:ahLst/>
              <a:cxnLst/>
              <a:rect l="l" t="t" r="r" b="b"/>
              <a:pathLst>
                <a:path w="760729" h="760730">
                  <a:moveTo>
                    <a:pt x="760552" y="0"/>
                  </a:moveTo>
                  <a:lnTo>
                    <a:pt x="0" y="760552"/>
                  </a:lnTo>
                  <a:lnTo>
                    <a:pt x="507034" y="760552"/>
                  </a:lnTo>
                  <a:lnTo>
                    <a:pt x="760552" y="760552"/>
                  </a:lnTo>
                  <a:lnTo>
                    <a:pt x="760552" y="0"/>
                  </a:lnTo>
                  <a:close/>
                </a:path>
              </a:pathLst>
            </a:custGeom>
            <a:solidFill>
              <a:srgbClr val="2CA8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33"/>
            <p:cNvSpPr/>
            <p:nvPr/>
          </p:nvSpPr>
          <p:spPr>
            <a:xfrm>
              <a:off x="3758437" y="2488"/>
              <a:ext cx="2280920" cy="1518920"/>
            </a:xfrm>
            <a:custGeom>
              <a:avLst/>
              <a:gdLst/>
              <a:ahLst/>
              <a:cxnLst/>
              <a:rect l="l" t="t" r="r" b="b"/>
              <a:pathLst>
                <a:path w="2280920" h="1518920">
                  <a:moveTo>
                    <a:pt x="759320" y="0"/>
                  </a:moveTo>
                  <a:lnTo>
                    <a:pt x="711301" y="1498"/>
                  </a:lnTo>
                  <a:lnTo>
                    <a:pt x="664070" y="5918"/>
                  </a:lnTo>
                  <a:lnTo>
                    <a:pt x="617728" y="13182"/>
                  </a:lnTo>
                  <a:lnTo>
                    <a:pt x="572350" y="23190"/>
                  </a:lnTo>
                  <a:lnTo>
                    <a:pt x="528040" y="35864"/>
                  </a:lnTo>
                  <a:lnTo>
                    <a:pt x="484873" y="51104"/>
                  </a:lnTo>
                  <a:lnTo>
                    <a:pt x="442950" y="68834"/>
                  </a:lnTo>
                  <a:lnTo>
                    <a:pt x="402361" y="88963"/>
                  </a:lnTo>
                  <a:lnTo>
                    <a:pt x="363181" y="111391"/>
                  </a:lnTo>
                  <a:lnTo>
                    <a:pt x="325501" y="136042"/>
                  </a:lnTo>
                  <a:lnTo>
                    <a:pt x="289420" y="162814"/>
                  </a:lnTo>
                  <a:lnTo>
                    <a:pt x="255016" y="191630"/>
                  </a:lnTo>
                  <a:lnTo>
                    <a:pt x="222402" y="222402"/>
                  </a:lnTo>
                  <a:lnTo>
                    <a:pt x="191630" y="255028"/>
                  </a:lnTo>
                  <a:lnTo>
                    <a:pt x="162814" y="289420"/>
                  </a:lnTo>
                  <a:lnTo>
                    <a:pt x="136042" y="325501"/>
                  </a:lnTo>
                  <a:lnTo>
                    <a:pt x="111391" y="363181"/>
                  </a:lnTo>
                  <a:lnTo>
                    <a:pt x="88963" y="402361"/>
                  </a:lnTo>
                  <a:lnTo>
                    <a:pt x="68834" y="442950"/>
                  </a:lnTo>
                  <a:lnTo>
                    <a:pt x="51104" y="484873"/>
                  </a:lnTo>
                  <a:lnTo>
                    <a:pt x="35864" y="528040"/>
                  </a:lnTo>
                  <a:lnTo>
                    <a:pt x="23190" y="572350"/>
                  </a:lnTo>
                  <a:lnTo>
                    <a:pt x="13182" y="617728"/>
                  </a:lnTo>
                  <a:lnTo>
                    <a:pt x="5918" y="664070"/>
                  </a:lnTo>
                  <a:lnTo>
                    <a:pt x="1498" y="711301"/>
                  </a:lnTo>
                  <a:lnTo>
                    <a:pt x="0" y="759320"/>
                  </a:lnTo>
                  <a:lnTo>
                    <a:pt x="759320" y="759320"/>
                  </a:lnTo>
                  <a:lnTo>
                    <a:pt x="759320" y="0"/>
                  </a:lnTo>
                  <a:close/>
                </a:path>
                <a:path w="2280920" h="1518920">
                  <a:moveTo>
                    <a:pt x="2280437" y="758075"/>
                  </a:moveTo>
                  <a:lnTo>
                    <a:pt x="1519885" y="758075"/>
                  </a:lnTo>
                  <a:lnTo>
                    <a:pt x="2280437" y="1518627"/>
                  </a:lnTo>
                  <a:lnTo>
                    <a:pt x="2280437" y="1011593"/>
                  </a:lnTo>
                  <a:lnTo>
                    <a:pt x="2280437" y="758075"/>
                  </a:lnTo>
                  <a:close/>
                </a:path>
              </a:pathLst>
            </a:custGeom>
            <a:solidFill>
              <a:srgbClr val="1D1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34"/>
            <p:cNvSpPr/>
            <p:nvPr/>
          </p:nvSpPr>
          <p:spPr>
            <a:xfrm>
              <a:off x="2999108" y="1060371"/>
              <a:ext cx="461009" cy="461009"/>
            </a:xfrm>
            <a:custGeom>
              <a:avLst/>
              <a:gdLst/>
              <a:ahLst/>
              <a:cxnLst/>
              <a:rect l="l" t="t" r="r" b="b"/>
              <a:pathLst>
                <a:path w="461010" h="461009">
                  <a:moveTo>
                    <a:pt x="0" y="0"/>
                  </a:moveTo>
                  <a:lnTo>
                    <a:pt x="0" y="460743"/>
                  </a:lnTo>
                  <a:lnTo>
                    <a:pt x="460743" y="460743"/>
                  </a:lnTo>
                  <a:lnTo>
                    <a:pt x="458364" y="413635"/>
                  </a:lnTo>
                  <a:lnTo>
                    <a:pt x="451382" y="367888"/>
                  </a:lnTo>
                  <a:lnTo>
                    <a:pt x="440028" y="323733"/>
                  </a:lnTo>
                  <a:lnTo>
                    <a:pt x="424535" y="281403"/>
                  </a:lnTo>
                  <a:lnTo>
                    <a:pt x="405133" y="241127"/>
                  </a:lnTo>
                  <a:lnTo>
                    <a:pt x="382054" y="203139"/>
                  </a:lnTo>
                  <a:lnTo>
                    <a:pt x="355530" y="167669"/>
                  </a:lnTo>
                  <a:lnTo>
                    <a:pt x="325793" y="134950"/>
                  </a:lnTo>
                  <a:lnTo>
                    <a:pt x="293073" y="105212"/>
                  </a:lnTo>
                  <a:lnTo>
                    <a:pt x="257604" y="78688"/>
                  </a:lnTo>
                  <a:lnTo>
                    <a:pt x="219615" y="55610"/>
                  </a:lnTo>
                  <a:lnTo>
                    <a:pt x="179340" y="36208"/>
                  </a:lnTo>
                  <a:lnTo>
                    <a:pt x="137009" y="20714"/>
                  </a:lnTo>
                  <a:lnTo>
                    <a:pt x="92854" y="9360"/>
                  </a:lnTo>
                  <a:lnTo>
                    <a:pt x="47107" y="2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D8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35"/>
            <p:cNvSpPr/>
            <p:nvPr/>
          </p:nvSpPr>
          <p:spPr>
            <a:xfrm>
              <a:off x="3758440" y="761795"/>
              <a:ext cx="759460" cy="379730"/>
            </a:xfrm>
            <a:custGeom>
              <a:avLst/>
              <a:gdLst/>
              <a:ahLst/>
              <a:cxnLst/>
              <a:rect l="l" t="t" r="r" b="b"/>
              <a:pathLst>
                <a:path w="759460" h="379730">
                  <a:moveTo>
                    <a:pt x="759320" y="12"/>
                  </a:moveTo>
                  <a:lnTo>
                    <a:pt x="0" y="0"/>
                  </a:lnTo>
                  <a:lnTo>
                    <a:pt x="379666" y="379666"/>
                  </a:lnTo>
                  <a:lnTo>
                    <a:pt x="759320" y="12"/>
                  </a:lnTo>
                  <a:close/>
                </a:path>
              </a:pathLst>
            </a:custGeom>
            <a:solidFill>
              <a:srgbClr val="1D1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36"/>
            <p:cNvSpPr/>
            <p:nvPr/>
          </p:nvSpPr>
          <p:spPr>
            <a:xfrm>
              <a:off x="3755962" y="1141450"/>
              <a:ext cx="759460" cy="379730"/>
            </a:xfrm>
            <a:custGeom>
              <a:avLst/>
              <a:gdLst/>
              <a:ahLst/>
              <a:cxnLst/>
              <a:rect l="l" t="t" r="r" b="b"/>
              <a:pathLst>
                <a:path w="759460" h="379730">
                  <a:moveTo>
                    <a:pt x="759320" y="12"/>
                  </a:moveTo>
                  <a:lnTo>
                    <a:pt x="0" y="0"/>
                  </a:lnTo>
                  <a:lnTo>
                    <a:pt x="379666" y="379666"/>
                  </a:lnTo>
                  <a:lnTo>
                    <a:pt x="759320" y="12"/>
                  </a:lnTo>
                  <a:close/>
                </a:path>
              </a:pathLst>
            </a:custGeom>
            <a:solidFill>
              <a:srgbClr val="2CA8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37"/>
            <p:cNvSpPr/>
            <p:nvPr/>
          </p:nvSpPr>
          <p:spPr>
            <a:xfrm>
              <a:off x="1499555" y="6427"/>
              <a:ext cx="756920" cy="1504315"/>
            </a:xfrm>
            <a:custGeom>
              <a:avLst/>
              <a:gdLst/>
              <a:ahLst/>
              <a:cxnLst/>
              <a:rect l="l" t="t" r="r" b="b"/>
              <a:pathLst>
                <a:path w="756919" h="1504315">
                  <a:moveTo>
                    <a:pt x="21056" y="0"/>
                  </a:moveTo>
                  <a:lnTo>
                    <a:pt x="0" y="0"/>
                  </a:lnTo>
                  <a:lnTo>
                    <a:pt x="0" y="1504315"/>
                  </a:lnTo>
                  <a:lnTo>
                    <a:pt x="756653" y="1504315"/>
                  </a:lnTo>
                  <a:lnTo>
                    <a:pt x="756653" y="735596"/>
                  </a:lnTo>
                  <a:lnTo>
                    <a:pt x="755088" y="687230"/>
                  </a:lnTo>
                  <a:lnTo>
                    <a:pt x="750459" y="639700"/>
                  </a:lnTo>
                  <a:lnTo>
                    <a:pt x="742862" y="593102"/>
                  </a:lnTo>
                  <a:lnTo>
                    <a:pt x="732394" y="547533"/>
                  </a:lnTo>
                  <a:lnTo>
                    <a:pt x="719152" y="503090"/>
                  </a:lnTo>
                  <a:lnTo>
                    <a:pt x="703233" y="459871"/>
                  </a:lnTo>
                  <a:lnTo>
                    <a:pt x="684734" y="417971"/>
                  </a:lnTo>
                  <a:lnTo>
                    <a:pt x="663752" y="377488"/>
                  </a:lnTo>
                  <a:lnTo>
                    <a:pt x="640383" y="338520"/>
                  </a:lnTo>
                  <a:lnTo>
                    <a:pt x="614726" y="301162"/>
                  </a:lnTo>
                  <a:lnTo>
                    <a:pt x="586876" y="265512"/>
                  </a:lnTo>
                  <a:lnTo>
                    <a:pt x="556930" y="231666"/>
                  </a:lnTo>
                  <a:lnTo>
                    <a:pt x="524986" y="199722"/>
                  </a:lnTo>
                  <a:lnTo>
                    <a:pt x="491141" y="169777"/>
                  </a:lnTo>
                  <a:lnTo>
                    <a:pt x="455491" y="141927"/>
                  </a:lnTo>
                  <a:lnTo>
                    <a:pt x="418133" y="116269"/>
                  </a:lnTo>
                  <a:lnTo>
                    <a:pt x="379164" y="92901"/>
                  </a:lnTo>
                  <a:lnTo>
                    <a:pt x="338681" y="71918"/>
                  </a:lnTo>
                  <a:lnTo>
                    <a:pt x="296782" y="53419"/>
                  </a:lnTo>
                  <a:lnTo>
                    <a:pt x="253562" y="37501"/>
                  </a:lnTo>
                  <a:lnTo>
                    <a:pt x="209119" y="24259"/>
                  </a:lnTo>
                  <a:lnTo>
                    <a:pt x="163551" y="13791"/>
                  </a:lnTo>
                  <a:lnTo>
                    <a:pt x="116952" y="6194"/>
                  </a:lnTo>
                  <a:lnTo>
                    <a:pt x="69422" y="1564"/>
                  </a:lnTo>
                  <a:lnTo>
                    <a:pt x="21056" y="0"/>
                  </a:lnTo>
                  <a:close/>
                </a:path>
              </a:pathLst>
            </a:custGeom>
            <a:solidFill>
              <a:srgbClr val="223E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38"/>
            <p:cNvSpPr/>
            <p:nvPr/>
          </p:nvSpPr>
          <p:spPr>
            <a:xfrm>
              <a:off x="-1840" y="762692"/>
              <a:ext cx="1501775" cy="748665"/>
            </a:xfrm>
            <a:custGeom>
              <a:avLst/>
              <a:gdLst/>
              <a:ahLst/>
              <a:cxnLst/>
              <a:rect l="l" t="t" r="r" b="b"/>
              <a:pathLst>
                <a:path w="1501775" h="748665">
                  <a:moveTo>
                    <a:pt x="750684" y="0"/>
                  </a:moveTo>
                  <a:lnTo>
                    <a:pt x="0" y="748055"/>
                  </a:lnTo>
                  <a:lnTo>
                    <a:pt x="1501394" y="748055"/>
                  </a:lnTo>
                  <a:lnTo>
                    <a:pt x="750684" y="0"/>
                  </a:lnTo>
                  <a:close/>
                </a:path>
              </a:pathLst>
            </a:custGeom>
            <a:solidFill>
              <a:srgbClr val="1D1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39"/>
            <p:cNvSpPr/>
            <p:nvPr/>
          </p:nvSpPr>
          <p:spPr>
            <a:xfrm>
              <a:off x="555340" y="308983"/>
              <a:ext cx="384175" cy="382905"/>
            </a:xfrm>
            <a:custGeom>
              <a:avLst/>
              <a:gdLst/>
              <a:ahLst/>
              <a:cxnLst/>
              <a:rect l="l" t="t" r="r" b="b"/>
              <a:pathLst>
                <a:path w="384175" h="382905">
                  <a:moveTo>
                    <a:pt x="192062" y="0"/>
                  </a:moveTo>
                  <a:lnTo>
                    <a:pt x="148024" y="5053"/>
                  </a:lnTo>
                  <a:lnTo>
                    <a:pt x="107599" y="19450"/>
                  </a:lnTo>
                  <a:lnTo>
                    <a:pt x="71938" y="42040"/>
                  </a:lnTo>
                  <a:lnTo>
                    <a:pt x="42194" y="71676"/>
                  </a:lnTo>
                  <a:lnTo>
                    <a:pt x="19521" y="107210"/>
                  </a:lnTo>
                  <a:lnTo>
                    <a:pt x="5072" y="147492"/>
                  </a:lnTo>
                  <a:lnTo>
                    <a:pt x="0" y="191376"/>
                  </a:lnTo>
                  <a:lnTo>
                    <a:pt x="5072" y="235259"/>
                  </a:lnTo>
                  <a:lnTo>
                    <a:pt x="19521" y="275542"/>
                  </a:lnTo>
                  <a:lnTo>
                    <a:pt x="42194" y="311075"/>
                  </a:lnTo>
                  <a:lnTo>
                    <a:pt x="71938" y="340711"/>
                  </a:lnTo>
                  <a:lnTo>
                    <a:pt x="107599" y="363302"/>
                  </a:lnTo>
                  <a:lnTo>
                    <a:pt x="148024" y="377698"/>
                  </a:lnTo>
                  <a:lnTo>
                    <a:pt x="192062" y="382752"/>
                  </a:lnTo>
                  <a:lnTo>
                    <a:pt x="236094" y="377698"/>
                  </a:lnTo>
                  <a:lnTo>
                    <a:pt x="276516" y="363302"/>
                  </a:lnTo>
                  <a:lnTo>
                    <a:pt x="312175" y="340711"/>
                  </a:lnTo>
                  <a:lnTo>
                    <a:pt x="341917" y="311075"/>
                  </a:lnTo>
                  <a:lnTo>
                    <a:pt x="364589" y="275542"/>
                  </a:lnTo>
                  <a:lnTo>
                    <a:pt x="379038" y="235259"/>
                  </a:lnTo>
                  <a:lnTo>
                    <a:pt x="384111" y="191376"/>
                  </a:lnTo>
                  <a:lnTo>
                    <a:pt x="379038" y="147492"/>
                  </a:lnTo>
                  <a:lnTo>
                    <a:pt x="364589" y="107210"/>
                  </a:lnTo>
                  <a:lnTo>
                    <a:pt x="341917" y="71676"/>
                  </a:lnTo>
                  <a:lnTo>
                    <a:pt x="312175" y="42040"/>
                  </a:lnTo>
                  <a:lnTo>
                    <a:pt x="276516" y="19450"/>
                  </a:lnTo>
                  <a:lnTo>
                    <a:pt x="236094" y="5053"/>
                  </a:lnTo>
                  <a:lnTo>
                    <a:pt x="192062" y="0"/>
                  </a:lnTo>
                  <a:close/>
                </a:path>
              </a:pathLst>
            </a:custGeom>
            <a:solidFill>
              <a:srgbClr val="0489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0"/>
            <p:cNvSpPr/>
            <p:nvPr/>
          </p:nvSpPr>
          <p:spPr>
            <a:xfrm>
              <a:off x="0" y="1510754"/>
              <a:ext cx="7560309" cy="1377315"/>
            </a:xfrm>
            <a:custGeom>
              <a:avLst/>
              <a:gdLst/>
              <a:ahLst/>
              <a:cxnLst/>
              <a:rect l="l" t="t" r="r" b="b"/>
              <a:pathLst>
                <a:path w="7560309" h="1377314">
                  <a:moveTo>
                    <a:pt x="7560005" y="0"/>
                  </a:moveTo>
                  <a:lnTo>
                    <a:pt x="0" y="0"/>
                  </a:lnTo>
                  <a:lnTo>
                    <a:pt x="0" y="1376692"/>
                  </a:lnTo>
                  <a:lnTo>
                    <a:pt x="7560005" y="1376692"/>
                  </a:lnTo>
                  <a:lnTo>
                    <a:pt x="7560005" y="0"/>
                  </a:lnTo>
                  <a:close/>
                </a:path>
              </a:pathLst>
            </a:custGeom>
            <a:solidFill>
              <a:srgbClr val="1D19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41"/>
          <p:cNvSpPr/>
          <p:nvPr/>
        </p:nvSpPr>
        <p:spPr>
          <a:xfrm>
            <a:off x="2441556" y="217904"/>
            <a:ext cx="340360" cy="341630"/>
          </a:xfrm>
          <a:custGeom>
            <a:avLst/>
            <a:gdLst/>
            <a:ahLst/>
            <a:cxnLst/>
            <a:rect l="l" t="t" r="r" b="b"/>
            <a:pathLst>
              <a:path w="340360" h="341630">
                <a:moveTo>
                  <a:pt x="170167" y="0"/>
                </a:moveTo>
                <a:lnTo>
                  <a:pt x="124930" y="6098"/>
                </a:lnTo>
                <a:lnTo>
                  <a:pt x="84280" y="23310"/>
                </a:lnTo>
                <a:lnTo>
                  <a:pt x="49841" y="50006"/>
                </a:lnTo>
                <a:lnTo>
                  <a:pt x="23233" y="84559"/>
                </a:lnTo>
                <a:lnTo>
                  <a:pt x="6078" y="125341"/>
                </a:lnTo>
                <a:lnTo>
                  <a:pt x="0" y="170726"/>
                </a:lnTo>
                <a:lnTo>
                  <a:pt x="6078" y="216110"/>
                </a:lnTo>
                <a:lnTo>
                  <a:pt x="23233" y="256892"/>
                </a:lnTo>
                <a:lnTo>
                  <a:pt x="49841" y="291445"/>
                </a:lnTo>
                <a:lnTo>
                  <a:pt x="84280" y="318142"/>
                </a:lnTo>
                <a:lnTo>
                  <a:pt x="124930" y="335353"/>
                </a:lnTo>
                <a:lnTo>
                  <a:pt x="170167" y="341452"/>
                </a:lnTo>
                <a:lnTo>
                  <a:pt x="215404" y="335353"/>
                </a:lnTo>
                <a:lnTo>
                  <a:pt x="256053" y="318142"/>
                </a:lnTo>
                <a:lnTo>
                  <a:pt x="290493" y="291445"/>
                </a:lnTo>
                <a:lnTo>
                  <a:pt x="317101" y="256892"/>
                </a:lnTo>
                <a:lnTo>
                  <a:pt x="334256" y="216110"/>
                </a:lnTo>
                <a:lnTo>
                  <a:pt x="340334" y="170726"/>
                </a:lnTo>
                <a:lnTo>
                  <a:pt x="334256" y="125341"/>
                </a:lnTo>
                <a:lnTo>
                  <a:pt x="317101" y="84559"/>
                </a:lnTo>
                <a:lnTo>
                  <a:pt x="290493" y="50006"/>
                </a:lnTo>
                <a:lnTo>
                  <a:pt x="256053" y="23310"/>
                </a:lnTo>
                <a:lnTo>
                  <a:pt x="215404" y="6098"/>
                </a:lnTo>
                <a:lnTo>
                  <a:pt x="170167" y="0"/>
                </a:lnTo>
                <a:close/>
              </a:path>
            </a:pathLst>
          </a:custGeom>
          <a:solidFill>
            <a:srgbClr val="A8D8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45"/>
          <p:cNvSpPr txBox="1">
            <a:spLocks/>
          </p:cNvSpPr>
          <p:nvPr/>
        </p:nvSpPr>
        <p:spPr>
          <a:xfrm>
            <a:off x="56974" y="1664403"/>
            <a:ext cx="2478353" cy="738023"/>
          </a:xfrm>
          <a:prstGeom prst="rect">
            <a:avLst/>
          </a:prstGeom>
        </p:spPr>
        <p:txBody>
          <a:bodyPr vert="horz" wrap="square" lIns="0" tIns="60325" rIns="0" bIns="0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475"/>
              </a:spcBef>
            </a:pPr>
            <a:r>
              <a:rPr lang="it-IT" sz="2200" b="1" dirty="0">
                <a:solidFill>
                  <a:schemeClr val="bg1"/>
                </a:solidFill>
              </a:rPr>
              <a:t>26 FEBBRAIO 2026</a:t>
            </a:r>
            <a:r>
              <a:rPr lang="it-IT" sz="2200" spc="-50" dirty="0">
                <a:solidFill>
                  <a:schemeClr val="bg1"/>
                </a:solidFill>
                <a:latin typeface="Rubik Light"/>
                <a:cs typeface="Rubik Light"/>
              </a:rPr>
              <a:t> </a:t>
            </a:r>
            <a:r>
              <a:rPr lang="it-IT" sz="2200" spc="55" dirty="0">
                <a:solidFill>
                  <a:schemeClr val="bg1"/>
                </a:solidFill>
                <a:latin typeface="Rubik Light"/>
                <a:cs typeface="Rubik Light"/>
              </a:rPr>
              <a:t>9:30</a:t>
            </a:r>
            <a:r>
              <a:rPr lang="it-IT" sz="2200" spc="-45" dirty="0">
                <a:solidFill>
                  <a:schemeClr val="bg1"/>
                </a:solidFill>
                <a:latin typeface="Rubik Light"/>
                <a:cs typeface="Rubik Light"/>
              </a:rPr>
              <a:t> </a:t>
            </a:r>
            <a:r>
              <a:rPr lang="it-IT" sz="2200" dirty="0">
                <a:solidFill>
                  <a:schemeClr val="bg1"/>
                </a:solidFill>
                <a:latin typeface="Rubik Light"/>
                <a:cs typeface="Rubik Light"/>
              </a:rPr>
              <a:t>- </a:t>
            </a:r>
            <a:r>
              <a:rPr lang="it-IT" sz="2200" spc="45" dirty="0">
                <a:solidFill>
                  <a:schemeClr val="bg1"/>
                </a:solidFill>
                <a:latin typeface="Rubik Light"/>
                <a:cs typeface="Rubik Light"/>
              </a:rPr>
              <a:t>12:30</a:t>
            </a:r>
            <a:endParaRPr lang="it-IT" sz="2200" dirty="0">
              <a:solidFill>
                <a:schemeClr val="bg1"/>
              </a:solidFill>
              <a:latin typeface="Rubik Light"/>
              <a:cs typeface="Rubik Light"/>
            </a:endParaRPr>
          </a:p>
        </p:txBody>
      </p:sp>
      <p:sp>
        <p:nvSpPr>
          <p:cNvPr id="25" name="object 46"/>
          <p:cNvSpPr txBox="1"/>
          <p:nvPr/>
        </p:nvSpPr>
        <p:spPr>
          <a:xfrm>
            <a:off x="2497425" y="1452425"/>
            <a:ext cx="4303601" cy="1124667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spcBef>
                <a:spcPts val="910"/>
              </a:spcBef>
            </a:pPr>
            <a:r>
              <a:rPr lang="it-IT" sz="1600" b="1" dirty="0">
                <a:solidFill>
                  <a:srgbClr val="FFFFFF"/>
                </a:solidFill>
                <a:latin typeface="+mj-lt"/>
                <a:cs typeface="Oswald"/>
              </a:rPr>
              <a:t>Liceo</a:t>
            </a:r>
            <a:r>
              <a:rPr lang="it-IT" sz="1600" dirty="0">
                <a:solidFill>
                  <a:srgbClr val="FFFFFF"/>
                </a:solidFill>
                <a:latin typeface="+mj-lt"/>
                <a:cs typeface="Oswald"/>
              </a:rPr>
              <a:t>: Liceo Classico e Scientifico Vittorio Imbriani, Pomigliano d’Arco</a:t>
            </a:r>
          </a:p>
          <a:p>
            <a:pPr marL="12700">
              <a:spcBef>
                <a:spcPts val="910"/>
              </a:spcBef>
            </a:pPr>
            <a:r>
              <a:rPr lang="it-IT" sz="1050" b="1" dirty="0">
                <a:solidFill>
                  <a:srgbClr val="FFFFFF"/>
                </a:solidFill>
                <a:latin typeface="+mj-lt"/>
                <a:cs typeface="Oswald"/>
              </a:rPr>
              <a:t>Presso</a:t>
            </a:r>
            <a:r>
              <a:rPr lang="it-IT" sz="1050" dirty="0">
                <a:solidFill>
                  <a:srgbClr val="FFFFFF"/>
                </a:solidFill>
                <a:latin typeface="+mj-lt"/>
                <a:cs typeface="Oswald"/>
              </a:rPr>
              <a:t>:</a:t>
            </a:r>
            <a:r>
              <a:rPr lang="it-IT" sz="1600" dirty="0">
                <a:solidFill>
                  <a:srgbClr val="FFFFFF"/>
                </a:solidFill>
                <a:latin typeface="+mj-lt"/>
                <a:cs typeface="Oswald"/>
              </a:rPr>
              <a:t> </a:t>
            </a:r>
            <a:r>
              <a:rPr lang="it-IT" sz="1050" dirty="0">
                <a:solidFill>
                  <a:srgbClr val="FFFFFF"/>
                </a:solidFill>
                <a:latin typeface="+mj-lt"/>
                <a:cs typeface="Oswald"/>
              </a:rPr>
              <a:t>Area Territoriale di Ricerca Napoli 1 in via </a:t>
            </a:r>
            <a:r>
              <a:rPr lang="is-IS" sz="1050" dirty="0">
                <a:solidFill>
                  <a:srgbClr val="FFFFFF"/>
                </a:solidFill>
                <a:latin typeface="+mj-lt"/>
                <a:cs typeface="Oswald"/>
              </a:rPr>
              <a:t>Pietro Castellino, 111 Napoli.</a:t>
            </a:r>
            <a:br>
              <a:rPr lang="is-IS" sz="1050" dirty="0">
                <a:solidFill>
                  <a:srgbClr val="FFFFFF"/>
                </a:solidFill>
                <a:latin typeface="+mj-lt"/>
                <a:cs typeface="Oswald"/>
              </a:rPr>
            </a:br>
            <a:r>
              <a:rPr lang="is-IS" sz="1050" b="1" dirty="0">
                <a:solidFill>
                  <a:srgbClr val="FFFFFF"/>
                </a:solidFill>
                <a:latin typeface="+mj-lt"/>
                <a:cs typeface="Oswald"/>
              </a:rPr>
              <a:t>Sala:</a:t>
            </a:r>
            <a:r>
              <a:rPr lang="is-IS" sz="1050" dirty="0">
                <a:solidFill>
                  <a:srgbClr val="FFFFFF"/>
                </a:solidFill>
                <a:latin typeface="+mj-lt"/>
                <a:cs typeface="Oswald"/>
              </a:rPr>
              <a:t> </a:t>
            </a:r>
            <a:r>
              <a:rPr lang="it-IT" sz="1050" dirty="0">
                <a:solidFill>
                  <a:srgbClr val="FFFFFF"/>
                </a:solidFill>
                <a:cs typeface="Oswald"/>
              </a:rPr>
              <a:t>Sala Vaccaro.</a:t>
            </a:r>
            <a:endParaRPr sz="1050" dirty="0">
              <a:latin typeface="+mj-lt"/>
              <a:cs typeface="Oswald"/>
            </a:endParaRPr>
          </a:p>
        </p:txBody>
      </p:sp>
      <p:grpSp>
        <p:nvGrpSpPr>
          <p:cNvPr id="26" name="Gruppo 25"/>
          <p:cNvGrpSpPr/>
          <p:nvPr/>
        </p:nvGrpSpPr>
        <p:grpSpPr>
          <a:xfrm>
            <a:off x="165253" y="2676772"/>
            <a:ext cx="6565759" cy="584777"/>
            <a:chOff x="290518" y="3136900"/>
            <a:chExt cx="6954118" cy="584776"/>
          </a:xfrm>
        </p:grpSpPr>
        <p:grpSp>
          <p:nvGrpSpPr>
            <p:cNvPr id="27" name="object 54"/>
            <p:cNvGrpSpPr/>
            <p:nvPr/>
          </p:nvGrpSpPr>
          <p:grpSpPr>
            <a:xfrm>
              <a:off x="6741081" y="3177511"/>
              <a:ext cx="503555" cy="503555"/>
              <a:chOff x="6741081" y="3205932"/>
              <a:chExt cx="503555" cy="503555"/>
            </a:xfrm>
          </p:grpSpPr>
          <p:sp>
            <p:nvSpPr>
              <p:cNvPr id="35" name="object 55"/>
              <p:cNvSpPr/>
              <p:nvPr/>
            </p:nvSpPr>
            <p:spPr>
              <a:xfrm>
                <a:off x="6741081" y="3457430"/>
                <a:ext cx="503555" cy="252095"/>
              </a:xfrm>
              <a:custGeom>
                <a:avLst/>
                <a:gdLst/>
                <a:ahLst/>
                <a:cxnLst/>
                <a:rect l="l" t="t" r="r" b="b"/>
                <a:pathLst>
                  <a:path w="503554" h="252095">
                    <a:moveTo>
                      <a:pt x="251485" y="0"/>
                    </a:moveTo>
                    <a:lnTo>
                      <a:pt x="0" y="251485"/>
                    </a:lnTo>
                    <a:lnTo>
                      <a:pt x="502983" y="251485"/>
                    </a:lnTo>
                    <a:lnTo>
                      <a:pt x="251485" y="0"/>
                    </a:lnTo>
                    <a:close/>
                  </a:path>
                </a:pathLst>
              </a:custGeom>
              <a:solidFill>
                <a:srgbClr val="17498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56"/>
              <p:cNvSpPr/>
              <p:nvPr/>
            </p:nvSpPr>
            <p:spPr>
              <a:xfrm>
                <a:off x="6741081" y="3205932"/>
                <a:ext cx="503555" cy="252095"/>
              </a:xfrm>
              <a:custGeom>
                <a:avLst/>
                <a:gdLst/>
                <a:ahLst/>
                <a:cxnLst/>
                <a:rect l="l" t="t" r="r" b="b"/>
                <a:pathLst>
                  <a:path w="503554" h="252095">
                    <a:moveTo>
                      <a:pt x="502983" y="0"/>
                    </a:moveTo>
                    <a:lnTo>
                      <a:pt x="0" y="0"/>
                    </a:lnTo>
                    <a:lnTo>
                      <a:pt x="251485" y="251498"/>
                    </a:lnTo>
                    <a:lnTo>
                      <a:pt x="502983" y="0"/>
                    </a:lnTo>
                    <a:close/>
                  </a:path>
                </a:pathLst>
              </a:custGeom>
              <a:solidFill>
                <a:srgbClr val="A8D8E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57"/>
              <p:cNvSpPr/>
              <p:nvPr/>
            </p:nvSpPr>
            <p:spPr>
              <a:xfrm>
                <a:off x="6992566" y="3205932"/>
                <a:ext cx="252095" cy="503555"/>
              </a:xfrm>
              <a:custGeom>
                <a:avLst/>
                <a:gdLst/>
                <a:ahLst/>
                <a:cxnLst/>
                <a:rect l="l" t="t" r="r" b="b"/>
                <a:pathLst>
                  <a:path w="252095" h="503554">
                    <a:moveTo>
                      <a:pt x="251498" y="0"/>
                    </a:moveTo>
                    <a:lnTo>
                      <a:pt x="0" y="251498"/>
                    </a:lnTo>
                    <a:lnTo>
                      <a:pt x="251498" y="502983"/>
                    </a:lnTo>
                    <a:lnTo>
                      <a:pt x="251498" y="0"/>
                    </a:lnTo>
                    <a:close/>
                  </a:path>
                </a:pathLst>
              </a:custGeom>
              <a:solidFill>
                <a:srgbClr val="171E4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58"/>
              <p:cNvSpPr/>
              <p:nvPr/>
            </p:nvSpPr>
            <p:spPr>
              <a:xfrm>
                <a:off x="6741081" y="3205932"/>
                <a:ext cx="252095" cy="503555"/>
              </a:xfrm>
              <a:custGeom>
                <a:avLst/>
                <a:gdLst/>
                <a:ahLst/>
                <a:cxnLst/>
                <a:rect l="l" t="t" r="r" b="b"/>
                <a:pathLst>
                  <a:path w="252095" h="503554">
                    <a:moveTo>
                      <a:pt x="0" y="0"/>
                    </a:moveTo>
                    <a:lnTo>
                      <a:pt x="0" y="502983"/>
                    </a:lnTo>
                    <a:lnTo>
                      <a:pt x="251485" y="2514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88C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59"/>
              <p:cNvSpPr/>
              <p:nvPr/>
            </p:nvSpPr>
            <p:spPr>
              <a:xfrm>
                <a:off x="6882483" y="3347337"/>
                <a:ext cx="220345" cy="220345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220345">
                    <a:moveTo>
                      <a:pt x="110083" y="0"/>
                    </a:moveTo>
                    <a:lnTo>
                      <a:pt x="0" y="110096"/>
                    </a:lnTo>
                    <a:lnTo>
                      <a:pt x="110083" y="220179"/>
                    </a:lnTo>
                    <a:lnTo>
                      <a:pt x="220167" y="110096"/>
                    </a:lnTo>
                    <a:lnTo>
                      <a:pt x="11008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28" name="object 60"/>
            <p:cNvGrpSpPr/>
            <p:nvPr/>
          </p:nvGrpSpPr>
          <p:grpSpPr>
            <a:xfrm>
              <a:off x="290518" y="3177511"/>
              <a:ext cx="503555" cy="503555"/>
              <a:chOff x="290518" y="3205932"/>
              <a:chExt cx="503555" cy="503555"/>
            </a:xfrm>
          </p:grpSpPr>
          <p:sp>
            <p:nvSpPr>
              <p:cNvPr id="30" name="object 61"/>
              <p:cNvSpPr/>
              <p:nvPr/>
            </p:nvSpPr>
            <p:spPr>
              <a:xfrm>
                <a:off x="290518" y="3457430"/>
                <a:ext cx="503555" cy="252095"/>
              </a:xfrm>
              <a:custGeom>
                <a:avLst/>
                <a:gdLst/>
                <a:ahLst/>
                <a:cxnLst/>
                <a:rect l="l" t="t" r="r" b="b"/>
                <a:pathLst>
                  <a:path w="503555" h="252095">
                    <a:moveTo>
                      <a:pt x="251498" y="0"/>
                    </a:moveTo>
                    <a:lnTo>
                      <a:pt x="0" y="251485"/>
                    </a:lnTo>
                    <a:lnTo>
                      <a:pt x="502996" y="251485"/>
                    </a:lnTo>
                    <a:lnTo>
                      <a:pt x="251498" y="0"/>
                    </a:lnTo>
                    <a:close/>
                  </a:path>
                </a:pathLst>
              </a:custGeom>
              <a:solidFill>
                <a:srgbClr val="17498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62"/>
              <p:cNvSpPr/>
              <p:nvPr/>
            </p:nvSpPr>
            <p:spPr>
              <a:xfrm>
                <a:off x="290518" y="3205932"/>
                <a:ext cx="503555" cy="252095"/>
              </a:xfrm>
              <a:custGeom>
                <a:avLst/>
                <a:gdLst/>
                <a:ahLst/>
                <a:cxnLst/>
                <a:rect l="l" t="t" r="r" b="b"/>
                <a:pathLst>
                  <a:path w="503555" h="252095">
                    <a:moveTo>
                      <a:pt x="502996" y="0"/>
                    </a:moveTo>
                    <a:lnTo>
                      <a:pt x="0" y="0"/>
                    </a:lnTo>
                    <a:lnTo>
                      <a:pt x="251498" y="251498"/>
                    </a:lnTo>
                    <a:lnTo>
                      <a:pt x="502996" y="0"/>
                    </a:lnTo>
                    <a:close/>
                  </a:path>
                </a:pathLst>
              </a:custGeom>
              <a:solidFill>
                <a:srgbClr val="A8D8E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63"/>
              <p:cNvSpPr/>
              <p:nvPr/>
            </p:nvSpPr>
            <p:spPr>
              <a:xfrm>
                <a:off x="542016" y="3205932"/>
                <a:ext cx="252095" cy="503555"/>
              </a:xfrm>
              <a:custGeom>
                <a:avLst/>
                <a:gdLst/>
                <a:ahLst/>
                <a:cxnLst/>
                <a:rect l="l" t="t" r="r" b="b"/>
                <a:pathLst>
                  <a:path w="252095" h="503554">
                    <a:moveTo>
                      <a:pt x="251498" y="0"/>
                    </a:moveTo>
                    <a:lnTo>
                      <a:pt x="0" y="251498"/>
                    </a:lnTo>
                    <a:lnTo>
                      <a:pt x="251498" y="502983"/>
                    </a:lnTo>
                    <a:lnTo>
                      <a:pt x="251498" y="0"/>
                    </a:lnTo>
                    <a:close/>
                  </a:path>
                </a:pathLst>
              </a:custGeom>
              <a:solidFill>
                <a:srgbClr val="171E47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64"/>
              <p:cNvSpPr/>
              <p:nvPr/>
            </p:nvSpPr>
            <p:spPr>
              <a:xfrm>
                <a:off x="290518" y="3205932"/>
                <a:ext cx="252095" cy="503555"/>
              </a:xfrm>
              <a:custGeom>
                <a:avLst/>
                <a:gdLst/>
                <a:ahLst/>
                <a:cxnLst/>
                <a:rect l="l" t="t" r="r" b="b"/>
                <a:pathLst>
                  <a:path w="252095" h="503554">
                    <a:moveTo>
                      <a:pt x="0" y="0"/>
                    </a:moveTo>
                    <a:lnTo>
                      <a:pt x="0" y="502983"/>
                    </a:lnTo>
                    <a:lnTo>
                      <a:pt x="251498" y="2514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B88CA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65"/>
              <p:cNvSpPr/>
              <p:nvPr/>
            </p:nvSpPr>
            <p:spPr>
              <a:xfrm>
                <a:off x="431933" y="3347337"/>
                <a:ext cx="220345" cy="220345"/>
              </a:xfrm>
              <a:custGeom>
                <a:avLst/>
                <a:gdLst/>
                <a:ahLst/>
                <a:cxnLst/>
                <a:rect l="l" t="t" r="r" b="b"/>
                <a:pathLst>
                  <a:path w="220345" h="220345">
                    <a:moveTo>
                      <a:pt x="110083" y="0"/>
                    </a:moveTo>
                    <a:lnTo>
                      <a:pt x="0" y="110096"/>
                    </a:lnTo>
                    <a:lnTo>
                      <a:pt x="110083" y="220179"/>
                    </a:lnTo>
                    <a:lnTo>
                      <a:pt x="220167" y="110096"/>
                    </a:lnTo>
                    <a:lnTo>
                      <a:pt x="110083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9" name="CasellaDiTesto 28"/>
            <p:cNvSpPr txBox="1"/>
            <p:nvPr/>
          </p:nvSpPr>
          <p:spPr>
            <a:xfrm>
              <a:off x="849672" y="3136900"/>
              <a:ext cx="5835810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t-IT" sz="3200" b="1" spc="160" dirty="0"/>
                <a:t>RESEARCHERS@SCHOOL</a:t>
              </a:r>
            </a:p>
          </p:txBody>
        </p:sp>
      </p:grpSp>
      <p:pic>
        <p:nvPicPr>
          <p:cNvPr id="40" name="image2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7660" y="7690798"/>
            <a:ext cx="6850340" cy="1453203"/>
          </a:xfrm>
          <a:prstGeom prst="rect">
            <a:avLst/>
          </a:prstGeom>
          <a:ln/>
        </p:spPr>
      </p:pic>
      <p:sp>
        <p:nvSpPr>
          <p:cNvPr id="80" name="object 44"/>
          <p:cNvSpPr txBox="1">
            <a:spLocks/>
          </p:cNvSpPr>
          <p:nvPr/>
        </p:nvSpPr>
        <p:spPr>
          <a:xfrm>
            <a:off x="28217" y="3911360"/>
            <a:ext cx="6772809" cy="16376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>
              <a:lnSpc>
                <a:spcPct val="50000"/>
              </a:lnSpc>
              <a:spcBef>
                <a:spcPts val="2260"/>
              </a:spcBef>
            </a:pPr>
            <a:r>
              <a:rPr lang="it-IT" sz="1600" b="1" spc="-45" dirty="0">
                <a:solidFill>
                  <a:srgbClr val="231F20"/>
                </a:solidFill>
              </a:rPr>
              <a:t>Occhi aperti sull’IA: tra potenzialità creative e inganni digitali</a:t>
            </a:r>
            <a:endParaRPr lang="it-IT" sz="1600" b="1" dirty="0">
              <a:solidFill>
                <a:srgbClr val="231F20"/>
              </a:solidFill>
            </a:endParaRPr>
          </a:p>
        </p:txBody>
      </p:sp>
      <p:pic>
        <p:nvPicPr>
          <p:cNvPr id="82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2156" y="7302733"/>
            <a:ext cx="385557" cy="317966"/>
          </a:xfrm>
          <a:prstGeom prst="rect">
            <a:avLst/>
          </a:prstGeom>
        </p:spPr>
      </p:pic>
      <p:sp>
        <p:nvSpPr>
          <p:cNvPr id="84" name="object 16"/>
          <p:cNvSpPr txBox="1"/>
          <p:nvPr/>
        </p:nvSpPr>
        <p:spPr>
          <a:xfrm>
            <a:off x="2608761" y="7244093"/>
            <a:ext cx="1524899" cy="4352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40400"/>
              </a:lnSpc>
              <a:spcBef>
                <a:spcPts val="90"/>
              </a:spcBef>
            </a:pPr>
            <a:r>
              <a:rPr sz="400" b="1" spc="20" dirty="0">
                <a:latin typeface="Poppins"/>
                <a:cs typeface="Poppins"/>
              </a:rPr>
              <a:t>S.T.R.E.E.T.S.</a:t>
            </a:r>
            <a:r>
              <a:rPr sz="400" b="1" spc="95" dirty="0">
                <a:latin typeface="Poppins"/>
                <a:cs typeface="Poppins"/>
              </a:rPr>
              <a:t> </a:t>
            </a:r>
            <a:r>
              <a:rPr sz="400" b="1" spc="20" dirty="0">
                <a:latin typeface="Poppins"/>
                <a:cs typeface="Poppins"/>
              </a:rPr>
              <a:t>è</a:t>
            </a:r>
            <a:r>
              <a:rPr sz="400" b="1" spc="100" dirty="0">
                <a:latin typeface="Poppins"/>
                <a:cs typeface="Poppins"/>
              </a:rPr>
              <a:t> </a:t>
            </a:r>
            <a:r>
              <a:rPr sz="400" b="1" spc="20" dirty="0">
                <a:latin typeface="Poppins"/>
                <a:cs typeface="Poppins"/>
              </a:rPr>
              <a:t>finanziato</a:t>
            </a:r>
            <a:r>
              <a:rPr sz="400" b="1" spc="100" dirty="0">
                <a:latin typeface="Poppins"/>
                <a:cs typeface="Poppins"/>
              </a:rPr>
              <a:t> </a:t>
            </a:r>
            <a:r>
              <a:rPr sz="400" b="1" spc="20" dirty="0">
                <a:latin typeface="Poppins"/>
                <a:cs typeface="Poppins"/>
              </a:rPr>
              <a:t>dalla</a:t>
            </a:r>
            <a:r>
              <a:rPr sz="400" b="1" spc="95" dirty="0">
                <a:latin typeface="Poppins"/>
                <a:cs typeface="Poppins"/>
              </a:rPr>
              <a:t> </a:t>
            </a:r>
            <a:r>
              <a:rPr sz="400" b="1" spc="-10" dirty="0">
                <a:latin typeface="Poppins"/>
                <a:cs typeface="Poppins"/>
              </a:rPr>
              <a:t>Commissione</a:t>
            </a:r>
            <a:r>
              <a:rPr sz="400" b="1" spc="500" dirty="0">
                <a:latin typeface="Poppins"/>
                <a:cs typeface="Poppins"/>
              </a:rPr>
              <a:t> </a:t>
            </a:r>
            <a:r>
              <a:rPr sz="400" b="1" dirty="0">
                <a:latin typeface="Poppins"/>
                <a:cs typeface="Poppins"/>
              </a:rPr>
              <a:t>Europea</a:t>
            </a:r>
            <a:r>
              <a:rPr sz="400" b="1" spc="270" dirty="0">
                <a:latin typeface="Poppins"/>
                <a:cs typeface="Poppins"/>
              </a:rPr>
              <a:t>  </a:t>
            </a:r>
            <a:r>
              <a:rPr sz="400" b="1" dirty="0">
                <a:latin typeface="Poppins"/>
                <a:cs typeface="Poppins"/>
              </a:rPr>
              <a:t>nell'ambito</a:t>
            </a:r>
            <a:r>
              <a:rPr sz="400" b="1" spc="270" dirty="0">
                <a:latin typeface="Poppins"/>
                <a:cs typeface="Poppins"/>
              </a:rPr>
              <a:t>  </a:t>
            </a:r>
            <a:r>
              <a:rPr sz="400" b="1" dirty="0">
                <a:latin typeface="Poppins"/>
                <a:cs typeface="Poppins"/>
              </a:rPr>
              <a:t>delle</a:t>
            </a:r>
            <a:r>
              <a:rPr sz="400" b="1" spc="270" dirty="0">
                <a:latin typeface="Poppins"/>
                <a:cs typeface="Poppins"/>
              </a:rPr>
              <a:t>  </a:t>
            </a:r>
            <a:r>
              <a:rPr sz="400" b="1" dirty="0">
                <a:latin typeface="Poppins"/>
                <a:cs typeface="Poppins"/>
              </a:rPr>
              <a:t>azioni</a:t>
            </a:r>
            <a:r>
              <a:rPr sz="400" b="1" spc="270" dirty="0">
                <a:latin typeface="Poppins"/>
                <a:cs typeface="Poppins"/>
              </a:rPr>
              <a:t>  </a:t>
            </a:r>
            <a:r>
              <a:rPr sz="400" b="1" spc="-10" dirty="0">
                <a:latin typeface="Poppins"/>
                <a:cs typeface="Poppins"/>
              </a:rPr>
              <a:t>Marie</a:t>
            </a:r>
            <a:r>
              <a:rPr sz="400" b="1" spc="500" dirty="0">
                <a:latin typeface="Poppins"/>
                <a:cs typeface="Poppins"/>
              </a:rPr>
              <a:t> </a:t>
            </a:r>
            <a:r>
              <a:rPr sz="400" b="1" dirty="0">
                <a:latin typeface="Poppins"/>
                <a:cs typeface="Poppins"/>
              </a:rPr>
              <a:t>Sklodowska-Curie(HORIZON-MSCA-</a:t>
            </a:r>
            <a:r>
              <a:rPr sz="400" b="1" spc="-10" dirty="0">
                <a:latin typeface="Poppins"/>
                <a:cs typeface="Poppins"/>
              </a:rPr>
              <a:t>2023-</a:t>
            </a:r>
            <a:r>
              <a:rPr sz="400" b="1" spc="500" dirty="0">
                <a:latin typeface="Poppins"/>
                <a:cs typeface="Poppins"/>
              </a:rPr>
              <a:t> </a:t>
            </a:r>
            <a:r>
              <a:rPr sz="400" b="1" spc="20" dirty="0">
                <a:latin typeface="Poppins"/>
                <a:cs typeface="Poppins"/>
              </a:rPr>
              <a:t>CITIZENS-01</a:t>
            </a:r>
            <a:r>
              <a:rPr sz="400" b="1" spc="365" dirty="0">
                <a:latin typeface="Poppins"/>
                <a:cs typeface="Poppins"/>
              </a:rPr>
              <a:t> </a:t>
            </a:r>
            <a:r>
              <a:rPr sz="400" b="1" spc="20" dirty="0">
                <a:latin typeface="Poppins"/>
                <a:cs typeface="Poppins"/>
              </a:rPr>
              <a:t>European</a:t>
            </a:r>
            <a:r>
              <a:rPr sz="400" b="1" spc="470" dirty="0">
                <a:latin typeface="Poppins"/>
                <a:cs typeface="Poppins"/>
              </a:rPr>
              <a:t> </a:t>
            </a:r>
            <a:r>
              <a:rPr sz="400" b="1" spc="20" dirty="0">
                <a:latin typeface="Poppins"/>
                <a:cs typeface="Poppins"/>
              </a:rPr>
              <a:t>Researchers</a:t>
            </a:r>
            <a:r>
              <a:rPr sz="400" b="1" spc="465" dirty="0">
                <a:latin typeface="Poppins"/>
                <a:cs typeface="Poppins"/>
              </a:rPr>
              <a:t> </a:t>
            </a:r>
            <a:r>
              <a:rPr sz="400" b="1" spc="40" dirty="0">
                <a:latin typeface="Poppins"/>
                <a:cs typeface="Poppins"/>
              </a:rPr>
              <a:t>Night</a:t>
            </a:r>
            <a:r>
              <a:rPr sz="400" b="1" spc="500" dirty="0">
                <a:latin typeface="Poppins"/>
                <a:cs typeface="Poppins"/>
              </a:rPr>
              <a:t> </a:t>
            </a:r>
            <a:r>
              <a:rPr sz="400" b="1" spc="10" dirty="0">
                <a:latin typeface="Poppins"/>
                <a:cs typeface="Poppins"/>
              </a:rPr>
              <a:t>2024-2025)</a:t>
            </a:r>
            <a:r>
              <a:rPr sz="400" b="1" spc="265" dirty="0">
                <a:latin typeface="Poppins"/>
                <a:cs typeface="Poppins"/>
              </a:rPr>
              <a:t> </a:t>
            </a:r>
            <a:r>
              <a:rPr sz="400" b="1" spc="-10" dirty="0">
                <a:latin typeface="Poppins"/>
                <a:cs typeface="Poppins"/>
              </a:rPr>
              <a:t>GA101162230</a:t>
            </a:r>
            <a:endParaRPr sz="400" dirty="0">
              <a:latin typeface="Poppins"/>
              <a:cs typeface="Poppins"/>
            </a:endParaRPr>
          </a:p>
        </p:txBody>
      </p:sp>
      <p:pic>
        <p:nvPicPr>
          <p:cNvPr id="85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550" y="7301332"/>
            <a:ext cx="1306048" cy="320769"/>
          </a:xfrm>
          <a:prstGeom prst="rect">
            <a:avLst/>
          </a:prstGeom>
        </p:spPr>
      </p:pic>
      <p:pic>
        <p:nvPicPr>
          <p:cNvPr id="87" name="Immagine 86" descr="logo_ce-it-pantone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62" y="7232683"/>
            <a:ext cx="659717" cy="458067"/>
          </a:xfrm>
          <a:prstGeom prst="rect">
            <a:avLst/>
          </a:prstGeom>
        </p:spPr>
      </p:pic>
      <p:grpSp>
        <p:nvGrpSpPr>
          <p:cNvPr id="41" name="Gruppo 40"/>
          <p:cNvGrpSpPr/>
          <p:nvPr/>
        </p:nvGrpSpPr>
        <p:grpSpPr>
          <a:xfrm>
            <a:off x="2477989" y="3345890"/>
            <a:ext cx="1909134" cy="356416"/>
            <a:chOff x="2410390" y="3587383"/>
            <a:chExt cx="2161917" cy="493278"/>
          </a:xfrm>
        </p:grpSpPr>
        <p:sp>
          <p:nvSpPr>
            <p:cNvPr id="88" name="Rettangolo arrotondato 87"/>
            <p:cNvSpPr/>
            <p:nvPr/>
          </p:nvSpPr>
          <p:spPr>
            <a:xfrm>
              <a:off x="2410390" y="3587383"/>
              <a:ext cx="2161917" cy="493278"/>
            </a:xfrm>
            <a:prstGeom prst="roundRect">
              <a:avLst/>
            </a:prstGeom>
            <a:solidFill>
              <a:srgbClr val="1D1948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9" name="Rettangolo 88"/>
            <p:cNvSpPr/>
            <p:nvPr/>
          </p:nvSpPr>
          <p:spPr>
            <a:xfrm>
              <a:off x="2663173" y="3622882"/>
              <a:ext cx="1656351" cy="42596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91440" algn="ctr">
                <a:lnSpc>
                  <a:spcPct val="100000"/>
                </a:lnSpc>
                <a:spcBef>
                  <a:spcPts val="4315"/>
                </a:spcBef>
              </a:pPr>
              <a:r>
                <a:rPr lang="it-IT" sz="1400" spc="90" dirty="0">
                  <a:solidFill>
                    <a:srgbClr val="FFFFFF"/>
                  </a:solidFill>
                </a:rPr>
                <a:t>Storie di Scienza</a:t>
              </a:r>
              <a:endParaRPr lang="it-IT" sz="1400" dirty="0"/>
            </a:p>
          </p:txBody>
        </p:sp>
      </p:grpSp>
      <p:sp>
        <p:nvSpPr>
          <p:cNvPr id="104" name="object 69"/>
          <p:cNvSpPr txBox="1"/>
          <p:nvPr/>
        </p:nvSpPr>
        <p:spPr>
          <a:xfrm>
            <a:off x="5082136" y="8650321"/>
            <a:ext cx="1629768" cy="3746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5260">
              <a:lnSpc>
                <a:spcPct val="151500"/>
              </a:lnSpc>
              <a:spcBef>
                <a:spcPts val="95"/>
              </a:spcBef>
            </a:pPr>
            <a:r>
              <a:rPr sz="800" spc="-10" dirty="0">
                <a:solidFill>
                  <a:srgbClr val="1A1A47"/>
                </a:solidFill>
                <a:latin typeface="Oswald"/>
                <a:cs typeface="Oswald"/>
              </a:rPr>
              <a:t>@streetsern</a:t>
            </a:r>
            <a:r>
              <a:rPr sz="800" spc="500" dirty="0">
                <a:solidFill>
                  <a:srgbClr val="1A1A47"/>
                </a:solidFill>
                <a:latin typeface="Oswald"/>
                <a:cs typeface="Oswald"/>
              </a:rPr>
              <a:t> </a:t>
            </a:r>
            <a:r>
              <a:rPr sz="800" dirty="0">
                <a:solidFill>
                  <a:srgbClr val="1A1A47"/>
                </a:solidFill>
                <a:latin typeface="Oswald"/>
                <a:cs typeface="Oswald"/>
                <a:hlinkClick r:id="rId6"/>
              </a:rPr>
              <a:t>www.nottedeiricercatori-</a:t>
            </a:r>
            <a:r>
              <a:rPr sz="800" spc="-10" dirty="0">
                <a:solidFill>
                  <a:srgbClr val="1A1A47"/>
                </a:solidFill>
                <a:latin typeface="Oswald"/>
                <a:cs typeface="Oswald"/>
                <a:hlinkClick r:id="rId6"/>
              </a:rPr>
              <a:t>streets.it</a:t>
            </a:r>
            <a:endParaRPr sz="800" dirty="0">
              <a:latin typeface="Oswald"/>
              <a:cs typeface="Oswald"/>
            </a:endParaRPr>
          </a:p>
        </p:txBody>
      </p:sp>
      <p:pic>
        <p:nvPicPr>
          <p:cNvPr id="46" name="Immagine 45" descr="Immagine che contiene testo, schermata, Carattere, logo&#10;&#10;Il contenuto generato dall'IA potrebbe non essere corretto.">
            <a:extLst>
              <a:ext uri="{FF2B5EF4-FFF2-40B4-BE49-F238E27FC236}">
                <a16:creationId xmlns:a16="http://schemas.microsoft.com/office/drawing/2014/main" id="{95DF819D-3824-5F5D-D74F-05B00FFB4C3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7867" t="43419" r="17245" b="42716"/>
          <a:stretch>
            <a:fillRect/>
          </a:stretch>
        </p:blipFill>
        <p:spPr>
          <a:xfrm>
            <a:off x="4221386" y="7270154"/>
            <a:ext cx="2536238" cy="383125"/>
          </a:xfrm>
          <a:prstGeom prst="rect">
            <a:avLst/>
          </a:prstGeom>
        </p:spPr>
      </p:pic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448FABEC-75BA-8209-DB1B-9BC08BA3E663}"/>
              </a:ext>
            </a:extLst>
          </p:cNvPr>
          <p:cNvSpPr txBox="1"/>
          <p:nvPr/>
        </p:nvSpPr>
        <p:spPr>
          <a:xfrm>
            <a:off x="165253" y="4180462"/>
            <a:ext cx="6557036" cy="3072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1400"/>
              </a:spcBef>
              <a:spcAft>
                <a:spcPts val="400"/>
              </a:spcAft>
              <a:buNone/>
            </a:pPr>
            <a:r>
              <a:rPr lang="it-IT" sz="10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Sessione 1: Presentazioni Frontali</a:t>
            </a:r>
            <a:endParaRPr lang="it-IT" sz="1100" b="1" dirty="0">
              <a:solidFill>
                <a:srgbClr val="002060"/>
              </a:solidFill>
              <a:effectLst/>
            </a:endParaRPr>
          </a:p>
          <a:p>
            <a:pPr marL="176213" rtl="0" fontAlgn="base"/>
            <a:r>
              <a:rPr lang="it-IT" sz="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09:45 – 10:00 | Benvenuto e Introduzione </a:t>
            </a:r>
            <a:r>
              <a:rPr lang="it-IT" sz="800" b="0" i="1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-</a:t>
            </a:r>
            <a:r>
              <a:rPr lang="it-IT" sz="8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Dott. Giuseppe Caggianese.</a:t>
            </a:r>
            <a:br>
              <a:rPr lang="it-IT" sz="8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</a:br>
            <a:br>
              <a:rPr lang="it-IT" sz="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</a:br>
            <a:r>
              <a:rPr lang="it-IT" sz="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10:00 – 10:25 | Introduzione all'Intelligenza Artificiale</a:t>
            </a:r>
            <a:r>
              <a:rPr lang="it-IT" sz="800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it-IT" sz="800" b="0" i="1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-</a:t>
            </a:r>
            <a:r>
              <a:rPr lang="it-IT" sz="8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Ing. Francesco Gargiulo.</a:t>
            </a:r>
          </a:p>
          <a:p>
            <a:pPr marL="360363" rtl="0" fontAlgn="base"/>
            <a:r>
              <a:rPr lang="it-IT" sz="8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Un'analisi dell'evoluzione dell'intelligenza artificiale, dai fondamenti delle re</a:t>
            </a:r>
          </a:p>
          <a:p>
            <a:pPr marL="360363" rtl="0" fontAlgn="base"/>
            <a:r>
              <a:rPr lang="it-IT" sz="8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ti neurali ai moderni sistemi generativi, con particolare attenzione alle implicazioni energetiche, alle questioni etiche e al quadro normativo in materia di sostenibilità.</a:t>
            </a:r>
          </a:p>
          <a:p>
            <a:pPr marL="176213" rtl="0" fontAlgn="base"/>
            <a:br>
              <a:rPr lang="it-IT" sz="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</a:br>
            <a:r>
              <a:rPr lang="it-IT" sz="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10:25 – 10:50 | Percezione Visiva nell'era dell'IA: Vero o Fake?</a:t>
            </a:r>
            <a:r>
              <a:rPr lang="it-IT" sz="800" b="0" i="1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- </a:t>
            </a:r>
            <a:r>
              <a:rPr lang="it-IT" sz="8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Dott.ssa Nadia Brancati, Ing. Salvatore Giugliano, Ing. Giovanna Sannino.</a:t>
            </a:r>
          </a:p>
          <a:p>
            <a:pPr marL="360363" rtl="0" fontAlgn="base"/>
            <a:r>
              <a:rPr lang="it-IT" sz="800" dirty="0">
                <a:solidFill>
                  <a:srgbClr val="002060"/>
                </a:solidFill>
                <a:latin typeface="Calibri" panose="020F0502020204030204" pitchFamily="34" charset="0"/>
              </a:rPr>
              <a:t>Analisi qualitativa di immagini generate artificialmente, valutandone il realismo visivo, la coerenza strutturale e la fedeltà ai dati reali. Presentazione di un gioco interattivo per analizzare la percezione umana del realismo delle immagini generate.</a:t>
            </a:r>
            <a:endParaRPr lang="it-IT" sz="8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marL="176213" rtl="0" fontAlgn="base"/>
            <a:br>
              <a:rPr lang="it-IT" sz="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</a:br>
            <a:r>
              <a:rPr lang="it-IT" sz="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10:50 – 11:15 | Applicazioni dell'IA ad Ambientazioni XR - </a:t>
            </a:r>
            <a:r>
              <a:rPr lang="it-IT" sz="800" b="0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Dott. Pietro Neroni.</a:t>
            </a:r>
          </a:p>
          <a:p>
            <a:pPr marL="360363" rtl="0" fontAlgn="base"/>
            <a:r>
              <a:rPr lang="it-IT" sz="800" dirty="0">
                <a:solidFill>
                  <a:srgbClr val="002060"/>
                </a:solidFill>
                <a:latin typeface="Calibri" panose="020F0502020204030204" pitchFamily="34" charset="0"/>
              </a:rPr>
              <a:t>Tecnologie </a:t>
            </a:r>
            <a:r>
              <a:rPr lang="it-IT" sz="800" dirty="0" err="1">
                <a:solidFill>
                  <a:srgbClr val="002060"/>
                </a:solidFill>
                <a:latin typeface="Calibri" panose="020F0502020204030204" pitchFamily="34" charset="0"/>
              </a:rPr>
              <a:t>dell'eXtended</a:t>
            </a:r>
            <a:r>
              <a:rPr lang="it-IT" sz="800" dirty="0">
                <a:solidFill>
                  <a:srgbClr val="002060"/>
                </a:solidFill>
                <a:latin typeface="Calibri" panose="020F0502020204030204" pitchFamily="34" charset="0"/>
              </a:rPr>
              <a:t> Reality ed integrazione con modelli di IA per creare ambienti dinamici, personalizzati e capaci di reagire ai comportamenti dell’utente. Presentazione dei dimostratori messi a disposizione degli studenti.</a:t>
            </a:r>
          </a:p>
          <a:p>
            <a:pPr rtl="0" fontAlgn="base"/>
            <a:endParaRPr lang="it-IT" sz="800" b="0" i="0" u="none" strike="noStrike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  <a:p>
            <a:pPr fontAlgn="base">
              <a:spcAft>
                <a:spcPts val="400"/>
              </a:spcAft>
            </a:pPr>
            <a:r>
              <a:rPr lang="it-IT" sz="1000" b="1" dirty="0">
                <a:solidFill>
                  <a:srgbClr val="002060"/>
                </a:solidFill>
                <a:latin typeface="Calibri" panose="020F0502020204030204" pitchFamily="34" charset="0"/>
              </a:rPr>
              <a:t>Sessione 2: Dimostrazioni e Visite Guidate</a:t>
            </a:r>
          </a:p>
          <a:p>
            <a:pPr marL="176213" fontAlgn="base"/>
            <a:r>
              <a:rPr lang="it-IT" sz="800" b="1" dirty="0">
                <a:solidFill>
                  <a:srgbClr val="002060"/>
                </a:solidFill>
              </a:rPr>
              <a:t>11:30 – 12:30 | Percorsi Esperienziali (a rotazione):</a:t>
            </a:r>
            <a:endParaRPr lang="it-IT" sz="800" dirty="0">
              <a:solidFill>
                <a:srgbClr val="002060"/>
              </a:solidFill>
            </a:endParaRPr>
          </a:p>
          <a:p>
            <a:pPr marL="449263" lvl="1" indent="-88900" fontAlgn="base">
              <a:buFont typeface="Arial" panose="020B0604020202020204" pitchFamily="34" charset="0"/>
              <a:buChar char="•"/>
            </a:pPr>
            <a:r>
              <a:rPr lang="it-IT" sz="800" b="1" dirty="0">
                <a:solidFill>
                  <a:srgbClr val="002060"/>
                </a:solidFill>
              </a:rPr>
              <a:t>Visita alla Server Farm del CNR:</a:t>
            </a:r>
            <a:r>
              <a:rPr lang="it-IT" sz="800" dirty="0">
                <a:solidFill>
                  <a:srgbClr val="002060"/>
                </a:solidFill>
              </a:rPr>
              <a:t> Tour tecnico all’infrastruttura di calcolo ospitata dall’area di ricerca.</a:t>
            </a:r>
          </a:p>
          <a:p>
            <a:pPr marL="449263" lvl="1" indent="-88900" fontAlgn="base">
              <a:buFont typeface="Arial" panose="020B0604020202020204" pitchFamily="34" charset="0"/>
              <a:buChar char="•"/>
            </a:pPr>
            <a:r>
              <a:rPr lang="it-IT" sz="800" b="1" dirty="0">
                <a:solidFill>
                  <a:srgbClr val="002060"/>
                </a:solidFill>
              </a:rPr>
              <a:t>Demo </a:t>
            </a:r>
            <a:r>
              <a:rPr lang="it-IT" sz="800" b="1" dirty="0" err="1">
                <a:solidFill>
                  <a:srgbClr val="002060"/>
                </a:solidFill>
              </a:rPr>
              <a:t>VRLabor</a:t>
            </a:r>
            <a:r>
              <a:rPr lang="it-IT" sz="800" b="1" dirty="0">
                <a:solidFill>
                  <a:srgbClr val="002060"/>
                </a:solidFill>
              </a:rPr>
              <a:t>:</a:t>
            </a:r>
            <a:r>
              <a:rPr lang="it-IT" sz="800" dirty="0">
                <a:solidFill>
                  <a:srgbClr val="002060"/>
                </a:solidFill>
              </a:rPr>
              <a:t> Sistema realizzato per valutare l'applicabilità della VR come tecnica di analgesia nelle prime fasi del travaglio.</a:t>
            </a:r>
          </a:p>
          <a:p>
            <a:pPr marL="449263" lvl="1" indent="-88900" fontAlgn="base">
              <a:buFont typeface="Arial" panose="020B0604020202020204" pitchFamily="34" charset="0"/>
              <a:buChar char="•"/>
            </a:pPr>
            <a:r>
              <a:rPr lang="it-IT" sz="800" b="1" dirty="0">
                <a:solidFill>
                  <a:srgbClr val="002060"/>
                </a:solidFill>
              </a:rPr>
              <a:t>Demo </a:t>
            </a:r>
            <a:r>
              <a:rPr lang="it-IT" sz="800" b="1" dirty="0" err="1">
                <a:solidFill>
                  <a:srgbClr val="002060"/>
                </a:solidFill>
              </a:rPr>
              <a:t>HoloLiver</a:t>
            </a:r>
            <a:r>
              <a:rPr lang="it-IT" sz="800" b="1" dirty="0">
                <a:solidFill>
                  <a:srgbClr val="002060"/>
                </a:solidFill>
              </a:rPr>
              <a:t>:</a:t>
            </a:r>
            <a:r>
              <a:rPr lang="it-IT" sz="800" dirty="0">
                <a:solidFill>
                  <a:srgbClr val="002060"/>
                </a:solidFill>
              </a:rPr>
              <a:t> Soluzione XR per supportare la consapevolezza spaziale in interventi su aree anatomiche delicate o poco accessibili.</a:t>
            </a:r>
          </a:p>
          <a:p>
            <a:pPr indent="-96837" fontAlgn="base"/>
            <a:endParaRPr lang="it-IT" sz="800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indent="-96837" fontAlgn="base"/>
            <a:r>
              <a:rPr lang="it-IT" sz="700" u="sng" dirty="0">
                <a:solidFill>
                  <a:srgbClr val="002060"/>
                </a:solidFill>
                <a:latin typeface="Calibri" panose="020F0502020204030204" pitchFamily="34" charset="0"/>
              </a:rPr>
              <a:t>Supporto Tecnico</a:t>
            </a:r>
            <a:r>
              <a:rPr lang="it-IT" sz="700" dirty="0">
                <a:solidFill>
                  <a:srgbClr val="002060"/>
                </a:solidFill>
                <a:latin typeface="Calibri" panose="020F0502020204030204" pitchFamily="34" charset="0"/>
              </a:rPr>
              <a:t>: Giuseppe De Luca</a:t>
            </a:r>
          </a:p>
        </p:txBody>
      </p:sp>
    </p:spTree>
    <p:extLst>
      <p:ext uri="{BB962C8B-B14F-4D97-AF65-F5344CB8AC3E}">
        <p14:creationId xmlns:p14="http://schemas.microsoft.com/office/powerpoint/2010/main" val="19895213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360</Words>
  <Application>Microsoft Office PowerPoint</Application>
  <PresentationFormat>Presentazione su schermo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Calibri</vt:lpstr>
      <vt:lpstr>Oswald</vt:lpstr>
      <vt:lpstr>Poppins</vt:lpstr>
      <vt:lpstr>Rubik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rori</dc:creator>
  <cp:lastModifiedBy>GIUSEPPE CAGGIANESE</cp:lastModifiedBy>
  <cp:revision>28</cp:revision>
  <cp:lastPrinted>2026-02-24T12:16:47Z</cp:lastPrinted>
  <dcterms:created xsi:type="dcterms:W3CDTF">2024-12-12T14:47:54Z</dcterms:created>
  <dcterms:modified xsi:type="dcterms:W3CDTF">2026-02-24T13:02:39Z</dcterms:modified>
</cp:coreProperties>
</file>