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257" r:id="rId3"/>
    <p:sldId id="342" r:id="rId4"/>
    <p:sldId id="347" r:id="rId5"/>
    <p:sldId id="349" r:id="rId6"/>
    <p:sldId id="350" r:id="rId7"/>
    <p:sldId id="352" r:id="rId8"/>
    <p:sldId id="322" r:id="rId9"/>
    <p:sldId id="354" r:id="rId10"/>
    <p:sldId id="353" r:id="rId11"/>
    <p:sldId id="34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AD"/>
    <a:srgbClr val="60B7D8"/>
    <a:srgbClr val="005192"/>
    <a:srgbClr val="FF0000"/>
    <a:srgbClr val="F1C0C3"/>
    <a:srgbClr val="6E6F8A"/>
    <a:srgbClr val="6EC059"/>
    <a:srgbClr val="CC602C"/>
    <a:srgbClr val="F8C300"/>
    <a:srgbClr val="8D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8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84BE071-E330-4B4A-962C-C470F48ED9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8B7B151-0C4C-4947-8D15-388DB19335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14C5467-F564-4EBC-B2D7-7E4C20C36581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4E690B-28F8-4FCE-BC73-0CDDBFDAF3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27070D-ED6A-415A-A102-DF32DF95C6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BA87AD7-D467-4E5B-9F62-8349B3E574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5497C5-9CD3-472A-B814-75028F85FA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6CF3B-1B1F-478C-9A12-268877087E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AE2942-96C7-4DA3-8261-8C212E3CD2D2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5F64B3-13F9-4871-B9CB-794D2CC429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233638-8998-4DF6-8E31-BBB776061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B6880-E8AF-4A69-92D1-5381A3A798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57BEA-7D0A-45AE-B0F6-E1271FC67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52D6B9-DC8B-487F-98D5-5D5C35067B6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5047E-039A-4191-BCA6-D05C3BDC1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24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5F302-5A8B-4B2D-96AE-A63CAFE5188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5F302-5A8B-4B2D-96AE-A63CAFE5188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062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B1AF-8AC1-409A-819C-0BFFD73EF63D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92F7-3CDD-4A04-B610-A5B9D8070C2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0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6FDE-B41C-40AE-98D3-BDAADCD6614F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C994-1C67-4A54-805F-4C9143C7E91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1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5B2D-4D75-4237-83E8-2AF01F2C5CC9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B25F-8C74-4FEC-95E5-56D9ED7BD2F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5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0669046-6A04-418F-BDBF-39CAC311FD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53100" y="142875"/>
            <a:ext cx="6096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100" b="1">
                <a:solidFill>
                  <a:schemeClr val="bg1"/>
                </a:solidFill>
              </a:rPr>
              <a:t>WORK IN PROGRESS - DRAFT FOR DISCUSSION PURPOSES ONLY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DCCB58-7330-467E-A803-78131414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500" y="6356350"/>
            <a:ext cx="2743200" cy="36512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B25F-8C74-4FEC-95E5-56D9ED7BD2FE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27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EA7B1E5D-C9F4-4950-BB2C-C0555B65E4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53100" y="142875"/>
            <a:ext cx="6096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100" b="1">
                <a:solidFill>
                  <a:schemeClr val="bg1"/>
                </a:solidFill>
              </a:rPr>
              <a:t>WORK IN PROGRESS - DRAFT FOR DISCUSSION PURPOSES ONLY</a:t>
            </a: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2746375"/>
            <a:ext cx="1228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55EC37-D025-4179-A27B-0E6B83C4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B265-220D-4967-8DFD-6999D877FDEE}" type="slidenum">
              <a:rPr lang="en-GB" smtClean="0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40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00DC6108-AE94-4690-B011-1BB6336ECC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53100" y="142875"/>
            <a:ext cx="6096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WORK IN PROGRESS - DRAFT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95854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AA17-D30A-4D9F-AF06-95F98C77074A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3588-B4D7-4C9F-A4CB-83D938B9284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2ADB-4D20-448A-B271-8F6A41D37298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F50A-B487-42ED-9B87-6B0CEED8441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9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F9F8-DC6E-453B-98ED-0313D4BEB1CE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D904-68AC-478C-B194-27867A71901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2C12-2F8B-4EA1-AA69-35B41FECAACF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D0A8-2AD1-4172-BC1D-39C1C8B888F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9D17-8402-46F8-BB11-AB69CB319373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507C-26A8-4ACB-82A5-7249300B88A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6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1841-9AD3-48E3-A595-D14B16D603AE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F46D-327A-451B-A54E-4D21F623B4A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86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0765-8C3B-443C-8975-39F97A4819E3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FC4-1AD9-4E55-AB0D-EE58E1B7B44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5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7EF-24F9-492A-867F-B34D93796FB3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6E3B-95BF-426F-A98E-428B4C335E0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2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F039-1566-411D-829B-87CD87F1B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241C6-C15E-46C6-BEC2-D891F619EB39}" type="datetimeFigureOut">
              <a:rPr lang="en-GB"/>
              <a:pPr>
                <a:defRPr/>
              </a:pPr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61B8-CD83-43C3-A54D-485119194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48D6-A7CD-4A3E-AEE6-9E58A8C37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D433D-207A-4A82-8CBD-7EE0D4BE29D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C88A736-7138-4618-92DF-FBFC07F76804}"/>
              </a:ext>
            </a:extLst>
          </p:cNvPr>
          <p:cNvGrpSpPr/>
          <p:nvPr/>
        </p:nvGrpSpPr>
        <p:grpSpPr bwMode="gray">
          <a:xfrm>
            <a:off x="3" y="1052737"/>
            <a:ext cx="12191999" cy="5328591"/>
            <a:chOff x="1" y="1052736"/>
            <a:chExt cx="9905999" cy="5328591"/>
          </a:xfrm>
          <a:noFill/>
        </p:grpSpPr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F36A1F8-BEFD-4C10-8DDA-FD82E39002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58253CE-BEBB-47E9-A769-196184DC80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A89297AA-8F1B-4539-9C00-0446A1CC61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9" name="Rectangle 34">
              <a:extLst>
                <a:ext uri="{FF2B5EF4-FFF2-40B4-BE49-F238E27FC236}">
                  <a16:creationId xmlns:a16="http://schemas.microsoft.com/office/drawing/2014/main" id="{6C2934C1-0AE4-4D6E-9A47-5B0614AC0CC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sp>
        <p:nvSpPr>
          <p:cNvPr id="2051" name="Rettangolo 21">
            <a:extLst>
              <a:ext uri="{FF2B5EF4-FFF2-40B4-BE49-F238E27FC236}">
                <a16:creationId xmlns:a16="http://schemas.microsoft.com/office/drawing/2014/main" id="{7777F897-5077-47D4-9A4D-7B43DDF0B9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53100" y="142875"/>
            <a:ext cx="6096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WORK IN PROGRESS - DRAFT FOR DISCUSSION PURPOSES ONLY</a:t>
            </a:r>
          </a:p>
        </p:txBody>
      </p:sp>
      <p:pic>
        <p:nvPicPr>
          <p:cNvPr id="2052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2746375"/>
            <a:ext cx="1228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+mj-lt"/>
          <a:ea typeface="+mj-ea"/>
          <a:cs typeface="+mj-c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+mj-lt"/>
          <a:ea typeface="+mj-ea"/>
          <a:cs typeface="+mj-c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+mj-lt"/>
          <a:ea typeface="+mj-ea"/>
          <a:cs typeface="+mj-c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defRPr lang="en-US" sz="1000" b="1" kern="1200" dirty="0">
          <a:solidFill>
            <a:srgbClr val="00338D"/>
          </a:solidFill>
          <a:latin typeface="Arial"/>
          <a:ea typeface="Arial" charset="0"/>
          <a:cs typeface="Arial" pitchFamily="34" charset="0"/>
        </a:defRPr>
      </a:lvl1pPr>
      <a:lvl2pPr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defRPr lang="en-US" sz="1000" kern="1200" dirty="0">
          <a:solidFill>
            <a:schemeClr val="tx1"/>
          </a:solidFill>
          <a:latin typeface="Arial"/>
          <a:ea typeface="Arial" charset="0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panose="020B0604020202020204" pitchFamily="34" charset="0"/>
        <a:buChar char="■"/>
        <a:defRPr lang="en-US" sz="1000" kern="1200" dirty="0">
          <a:solidFill>
            <a:schemeClr val="tx1"/>
          </a:solidFill>
          <a:latin typeface="Arial"/>
          <a:ea typeface="Arial" charset="0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panose="020B0604020202020204" pitchFamily="34" charset="0"/>
        <a:buChar char="–"/>
        <a:defRPr lang="en-US" sz="1000" kern="1200" dirty="0">
          <a:solidFill>
            <a:schemeClr val="tx1"/>
          </a:solidFill>
          <a:latin typeface="Arial"/>
          <a:ea typeface="Arial" charset="0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panose="020B0604020202020204" pitchFamily="34" charset="0"/>
        <a:buChar char="■"/>
        <a:defRPr lang="en-GB" sz="1000" kern="1200" dirty="0">
          <a:solidFill>
            <a:schemeClr val="tx1"/>
          </a:solidFill>
          <a:latin typeface="Arial"/>
          <a:ea typeface="Arial" charset="0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657106" y="2097521"/>
            <a:ext cx="5908675" cy="2662958"/>
            <a:chOff x="657106" y="1616840"/>
            <a:chExt cx="5908675" cy="2662958"/>
          </a:xfrm>
        </p:grpSpPr>
        <p:grpSp>
          <p:nvGrpSpPr>
            <p:cNvPr id="2" name="Gruppo 1"/>
            <p:cNvGrpSpPr/>
            <p:nvPr/>
          </p:nvGrpSpPr>
          <p:grpSpPr>
            <a:xfrm>
              <a:off x="657106" y="1616840"/>
              <a:ext cx="5908675" cy="1673225"/>
              <a:chOff x="2398713" y="1816100"/>
              <a:chExt cx="5908675" cy="1673225"/>
            </a:xfrm>
          </p:grpSpPr>
          <p:pic>
            <p:nvPicPr>
              <p:cNvPr id="8195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9050" y="1884363"/>
                <a:ext cx="2841625" cy="160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0675" y="1884363"/>
                <a:ext cx="1636713" cy="1127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745537">
                <a:off x="2398713" y="1816100"/>
                <a:ext cx="2093912" cy="1109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ED8B9F1-1DA8-4396-B683-6C70CA5DB500}"/>
                </a:ext>
              </a:extLst>
            </p:cNvPr>
            <p:cNvSpPr txBox="1"/>
            <p:nvPr/>
          </p:nvSpPr>
          <p:spPr>
            <a:xfrm>
              <a:off x="791056" y="3695023"/>
              <a:ext cx="5640775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rgbClr val="005192"/>
                  </a:solidFill>
                  <a:latin typeface="+mj-lt"/>
                  <a:cs typeface="Arial" panose="020B0604020202020204" pitchFamily="34" charset="0"/>
                </a:rPr>
                <a:t>Exchange and </a:t>
              </a:r>
              <a:r>
                <a:rPr lang="en-US" sz="3200" dirty="0">
                  <a:solidFill>
                    <a:srgbClr val="67BEE7"/>
                  </a:solidFill>
                  <a:latin typeface="+mj-lt"/>
                  <a:cs typeface="Arial" panose="020B0604020202020204" pitchFamily="34" charset="0"/>
                </a:rPr>
                <a:t>Reuse </a:t>
              </a:r>
              <a:r>
                <a:rPr lang="en-US" sz="3200" dirty="0">
                  <a:solidFill>
                    <a:srgbClr val="005192"/>
                  </a:solidFill>
                  <a:latin typeface="+mj-lt"/>
                  <a:cs typeface="Arial" panose="020B0604020202020204" pitchFamily="34" charset="0"/>
                </a:rPr>
                <a:t>Clinical </a:t>
              </a:r>
              <a:r>
                <a:rPr lang="en-US" sz="3200" dirty="0" smtClean="0">
                  <a:solidFill>
                    <a:srgbClr val="005192"/>
                  </a:solidFill>
                  <a:latin typeface="+mj-lt"/>
                  <a:cs typeface="Arial" panose="020B0604020202020204" pitchFamily="34" charset="0"/>
                </a:rPr>
                <a:t>Data</a:t>
              </a:r>
              <a:endParaRPr lang="en-US" sz="2400" dirty="0">
                <a:solidFill>
                  <a:srgbClr val="005192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5" t="8292" r="30356" b="8811"/>
          <a:stretch/>
        </p:blipFill>
        <p:spPr>
          <a:xfrm>
            <a:off x="7115394" y="708066"/>
            <a:ext cx="4759931" cy="544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0048" y="3364835"/>
            <a:ext cx="5571910" cy="36009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Ing</a:t>
            </a:r>
            <a:r>
              <a:rPr lang="en-US" sz="2800" b="1" dirty="0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. Roberta Gazzarata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PhD in </a:t>
            </a:r>
            <a:r>
              <a:rPr lang="en-US" sz="1600" i="1" dirty="0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Bioengineering</a:t>
            </a:r>
            <a:endParaRPr lang="en-US" sz="1600" i="1" dirty="0">
              <a:solidFill>
                <a:srgbClr val="005192"/>
              </a:solidFill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Responsabile</a:t>
            </a:r>
            <a:r>
              <a:rPr lang="en-US" sz="1600" i="1" dirty="0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 Education e </a:t>
            </a:r>
            <a:r>
              <a:rPr lang="en-US" sz="1600" i="1" dirty="0" err="1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Servizi</a:t>
            </a:r>
            <a:r>
              <a:rPr lang="en-US" sz="1600" i="1" dirty="0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en-US" sz="1600" i="1" dirty="0" err="1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Consiglio</a:t>
            </a:r>
            <a:r>
              <a:rPr lang="en-US" sz="1600" i="1" dirty="0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Direttivo</a:t>
            </a:r>
            <a:r>
              <a:rPr lang="en-US" sz="1600" i="1" dirty="0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 HL7 Italia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HL7 Italia Tutor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 smtClean="0">
              <a:solidFill>
                <a:srgbClr val="005192"/>
              </a:solidFill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rgbClr val="005192"/>
              </a:solidFill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5192"/>
                </a:solidFill>
                <a:cs typeface="Arial" panose="020B0604020202020204" pitchFamily="34" charset="0"/>
              </a:rPr>
              <a:t>R&amp;D Director and Co-founder </a:t>
            </a:r>
            <a:r>
              <a:rPr lang="en-US" sz="2000" b="1" dirty="0" err="1">
                <a:solidFill>
                  <a:srgbClr val="005192"/>
                </a:solidFill>
                <a:cs typeface="Arial" panose="020B0604020202020204" pitchFamily="34" charset="0"/>
              </a:rPr>
              <a:t>Healthropy</a:t>
            </a:r>
            <a:r>
              <a:rPr lang="en-US" sz="2000" b="1" dirty="0">
                <a:solidFill>
                  <a:srgbClr val="005192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5192"/>
                </a:solidFill>
                <a:cs typeface="Arial" panose="020B0604020202020204" pitchFamily="34" charset="0"/>
              </a:rPr>
              <a:t>s.r.l</a:t>
            </a:r>
            <a:r>
              <a:rPr lang="en-US" sz="2000" b="1" dirty="0" smtClean="0">
                <a:solidFill>
                  <a:srgbClr val="005192"/>
                </a:solidFill>
                <a:cs typeface="Arial" panose="020B0604020202020204" pitchFamily="34" charset="0"/>
              </a:rPr>
              <a:t>.</a:t>
            </a:r>
            <a:endParaRPr lang="en-US" b="1" i="1" dirty="0" smtClean="0">
              <a:solidFill>
                <a:srgbClr val="005192"/>
              </a:solidFill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rgbClr val="005192"/>
              </a:solidFill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5192"/>
                </a:solidFill>
                <a:latin typeface="+mj-lt"/>
                <a:cs typeface="Arial" panose="020B0604020202020204" pitchFamily="34" charset="0"/>
              </a:rPr>
              <a:t>roberta.gazzarata@healthropy.com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519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327328"/>
            <a:ext cx="28416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63584E-034F-4F30-A758-DB7D481D9675}"/>
              </a:ext>
            </a:extLst>
          </p:cNvPr>
          <p:cNvSpPr/>
          <p:nvPr/>
        </p:nvSpPr>
        <p:spPr>
          <a:xfrm>
            <a:off x="0" y="0"/>
            <a:ext cx="11898313" cy="6550224"/>
          </a:xfrm>
          <a:prstGeom prst="rect">
            <a:avLst/>
          </a:prstGeom>
        </p:spPr>
        <p:txBody>
          <a:bodyPr lIns="144000" tIns="108000" rIns="144000" numCol="1" spcCol="720000"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defRPr/>
            </a:pPr>
            <a:r>
              <a:rPr lang="it-IT" altLang="en-US" sz="4000" dirty="0" smtClean="0">
                <a:solidFill>
                  <a:srgbClr val="005192"/>
                </a:solidFill>
                <a:latin typeface="Calibri Light" panose="020F0302020204030204"/>
                <a:ea typeface="+mj-ea"/>
                <a:cs typeface="Arial" panose="020B0604020202020204" pitchFamily="34" charset="0"/>
              </a:rPr>
              <a:t>Chi è </a:t>
            </a:r>
            <a:r>
              <a:rPr lang="it-IT" altLang="en-US" sz="4000" dirty="0" err="1" smtClean="0">
                <a:solidFill>
                  <a:srgbClr val="005192"/>
                </a:solidFill>
                <a:latin typeface="Calibri Light" panose="020F0302020204030204"/>
                <a:ea typeface="+mj-ea"/>
                <a:cs typeface="Arial" panose="020B0604020202020204" pitchFamily="34" charset="0"/>
              </a:rPr>
              <a:t>Healthropy</a:t>
            </a:r>
            <a:r>
              <a:rPr lang="it-IT" altLang="en-US" sz="4000" dirty="0" smtClean="0">
                <a:solidFill>
                  <a:srgbClr val="005192"/>
                </a:solidFill>
                <a:latin typeface="Calibri Light" panose="020F0302020204030204"/>
                <a:ea typeface="+mj-ea"/>
                <a:cs typeface="Arial" panose="020B0604020202020204" pitchFamily="34" charset="0"/>
              </a:rPr>
              <a:t>?</a:t>
            </a:r>
            <a:endParaRPr lang="it-IT" sz="2000" dirty="0" smtClean="0">
              <a:latin typeface="+mj-lt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Calibri Light" panose="020F0302020204030204" pitchFamily="34" charset="0"/>
              <a:buChar char="•"/>
              <a:defRPr/>
            </a:pPr>
            <a:r>
              <a:rPr lang="it-IT" sz="2000" dirty="0" smtClean="0">
                <a:latin typeface="+mj-lt"/>
              </a:rPr>
              <a:t>Siamo un </a:t>
            </a:r>
            <a:r>
              <a:rPr lang="it-IT" sz="2000" i="1" dirty="0" smtClean="0">
                <a:latin typeface="+mj-lt"/>
              </a:rPr>
              <a:t>innovatore </a:t>
            </a:r>
            <a:r>
              <a:rPr lang="it-IT" sz="2000" i="1" dirty="0">
                <a:latin typeface="+mj-lt"/>
              </a:rPr>
              <a:t>lungimirante</a:t>
            </a:r>
            <a:r>
              <a:rPr lang="it-IT" sz="2000" dirty="0">
                <a:latin typeface="+mj-lt"/>
              </a:rPr>
              <a:t> nel campo dell’informatica </a:t>
            </a:r>
            <a:r>
              <a:rPr lang="it-IT" sz="2000" dirty="0" smtClean="0">
                <a:latin typeface="+mj-lt"/>
              </a:rPr>
              <a:t>medica, </a:t>
            </a:r>
            <a:r>
              <a:rPr lang="it-IT" sz="2000" dirty="0">
                <a:latin typeface="+mj-lt"/>
              </a:rPr>
              <a:t>spin-off dell’Università di </a:t>
            </a:r>
            <a:r>
              <a:rPr lang="it-IT" sz="2000" dirty="0" smtClean="0">
                <a:latin typeface="+mj-lt"/>
              </a:rPr>
              <a:t>Genova, e operiamo dal 2014.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Calibri Light" panose="020F0302020204030204" pitchFamily="34" charset="0"/>
              <a:buChar char="•"/>
              <a:defRPr/>
            </a:pPr>
            <a:r>
              <a:rPr lang="it-IT" sz="2000" dirty="0" smtClean="0">
                <a:latin typeface="+mj-lt"/>
              </a:rPr>
              <a:t>Proponiamo </a:t>
            </a:r>
            <a:r>
              <a:rPr lang="it-IT" sz="2000" dirty="0">
                <a:latin typeface="+mj-lt"/>
              </a:rPr>
              <a:t>un approccio dirompente per creare </a:t>
            </a:r>
            <a:r>
              <a:rPr lang="it-IT" sz="2000" b="1" i="1" dirty="0">
                <a:latin typeface="+mj-lt"/>
              </a:rPr>
              <a:t>Real World </a:t>
            </a:r>
            <a:r>
              <a:rPr lang="it-IT" sz="2000" b="1" i="1" dirty="0" err="1">
                <a:latin typeface="+mj-lt"/>
              </a:rPr>
              <a:t>Evidence</a:t>
            </a:r>
            <a:r>
              <a:rPr lang="it-IT" sz="2000" b="1" i="1" dirty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(RWE) a partire da </a:t>
            </a:r>
            <a:r>
              <a:rPr lang="it-IT" sz="2000" b="1" i="1" dirty="0">
                <a:latin typeface="+mj-lt"/>
              </a:rPr>
              <a:t>dati reali </a:t>
            </a:r>
            <a:r>
              <a:rPr lang="it-IT" sz="2000" dirty="0">
                <a:latin typeface="+mj-lt"/>
              </a:rPr>
              <a:t>(Real World Data - RWD), abilitando l’interoperabilità a livello </a:t>
            </a:r>
            <a:r>
              <a:rPr lang="it-IT" sz="2000" dirty="0" smtClean="0">
                <a:latin typeface="+mj-lt"/>
              </a:rPr>
              <a:t>dei processi, consentendo quindi il </a:t>
            </a:r>
            <a:r>
              <a:rPr lang="it-IT" sz="2000" b="1" i="1" u="sng" dirty="0" smtClean="0">
                <a:latin typeface="+mj-lt"/>
              </a:rPr>
              <a:t>riuso </a:t>
            </a:r>
            <a:r>
              <a:rPr lang="it-IT" sz="2000" b="1" i="1" u="sng" dirty="0">
                <a:latin typeface="+mj-lt"/>
              </a:rPr>
              <a:t>del dato </a:t>
            </a:r>
            <a:r>
              <a:rPr lang="it-IT" sz="2000" b="1" i="1" u="sng" dirty="0" smtClean="0">
                <a:latin typeface="+mj-lt"/>
              </a:rPr>
              <a:t>clinico.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Calibri Light" panose="020F0302020204030204" pitchFamily="34" charset="0"/>
              <a:buChar char="•"/>
              <a:defRPr/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Il </a:t>
            </a:r>
            <a:r>
              <a:rPr lang="it-IT" sz="2000" dirty="0" smtClean="0">
                <a:latin typeface="+mj-lt"/>
                <a:cs typeface="Arial" panose="020B0604020202020204" pitchFamily="34" charset="0"/>
              </a:rPr>
              <a:t>nostro team coniuga 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le sensibilità del mondo della ricerca (basate sul forte legame con l’università ed con i gruppi di lavoro di HL7) a quelle del mondo </a:t>
            </a:r>
            <a:r>
              <a:rPr lang="it-IT" sz="2000" dirty="0" smtClean="0">
                <a:latin typeface="+mj-lt"/>
                <a:cs typeface="Arial" panose="020B0604020202020204" pitchFamily="34" charset="0"/>
              </a:rPr>
              <a:t>dell’ICT e 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della consulenza applicate al settore Healthcare (HC) e </a:t>
            </a:r>
            <a:r>
              <a:rPr lang="it-IT" sz="2000" dirty="0" err="1">
                <a:latin typeface="+mj-lt"/>
                <a:cs typeface="Arial" panose="020B0604020202020204" pitchFamily="34" charset="0"/>
              </a:rPr>
              <a:t>Lifescience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 (LS). </a:t>
            </a:r>
            <a:endParaRPr lang="it-IT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 smtClean="0">
              <a:latin typeface="+mj-lt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 smtClean="0">
              <a:latin typeface="+mj-lt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59840" y="3844191"/>
            <a:ext cx="2473188" cy="2740951"/>
            <a:chOff x="7603298" y="513568"/>
            <a:chExt cx="2172123" cy="29586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8" t="3786" r="18594" b="6519"/>
            <a:stretch>
              <a:fillRect/>
            </a:stretch>
          </p:blipFill>
          <p:spPr bwMode="auto">
            <a:xfrm rot="170233">
              <a:off x="7603298" y="513568"/>
              <a:ext cx="2172123" cy="295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1" b="7388"/>
            <a:stretch>
              <a:fillRect/>
            </a:stretch>
          </p:blipFill>
          <p:spPr bwMode="auto">
            <a:xfrm>
              <a:off x="7784245" y="717297"/>
              <a:ext cx="1826670" cy="21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8097675" y="2872088"/>
              <a:ext cx="1181578" cy="58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latin typeface="Daniel" pitchFamily="34" charset="0"/>
                </a:rPr>
                <a:t>MAURO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latin typeface="Daniel" pitchFamily="34" charset="0"/>
                </a:rPr>
                <a:t>GIACOMINI</a:t>
              </a:r>
              <a:endParaRPr lang="en-GB" altLang="en-US" sz="1600" dirty="0">
                <a:latin typeface="Daniel" pitchFamily="34" charset="0"/>
              </a:endParaRPr>
            </a:p>
          </p:txBody>
        </p:sp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2665" y="6586117"/>
            <a:ext cx="2524431" cy="3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en-US" sz="1600" b="1" dirty="0">
                <a:solidFill>
                  <a:srgbClr val="005192"/>
                </a:solidFill>
                <a:cs typeface="Arial" panose="020B0604020202020204" pitchFamily="34" charset="0"/>
              </a:rPr>
              <a:t>SOLUTION DIRECTOR</a:t>
            </a: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906635" y="3784661"/>
            <a:ext cx="2510546" cy="2754251"/>
            <a:chOff x="7603299" y="513568"/>
            <a:chExt cx="2157563" cy="2958632"/>
          </a:xfrm>
        </p:grpSpPr>
        <p:pic>
          <p:nvPicPr>
            <p:cNvPr id="11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8" t="3786" r="18594" b="6519"/>
            <a:stretch>
              <a:fillRect/>
            </a:stretch>
          </p:blipFill>
          <p:spPr bwMode="auto">
            <a:xfrm rot="-171613">
              <a:off x="7603299" y="513568"/>
              <a:ext cx="2157563" cy="295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4" b="15015"/>
            <a:stretch>
              <a:fillRect/>
            </a:stretch>
          </p:blipFill>
          <p:spPr bwMode="auto">
            <a:xfrm>
              <a:off x="7852263" y="730745"/>
              <a:ext cx="1698521" cy="21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7994311" y="2872090"/>
              <a:ext cx="1375536" cy="58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latin typeface="Daniel" pitchFamily="34" charset="0"/>
                </a:rPr>
                <a:t>ROBERTA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latin typeface="Daniel" pitchFamily="34" charset="0"/>
                </a:rPr>
                <a:t>GAZZARATA</a:t>
              </a:r>
              <a:endParaRPr lang="en-GB" altLang="en-US" sz="1600" dirty="0">
                <a:latin typeface="Daniel" pitchFamily="34" charset="0"/>
              </a:endParaRPr>
            </a:p>
          </p:txBody>
        </p:sp>
      </p:grp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215784" y="6586176"/>
            <a:ext cx="1892248" cy="3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en-US" sz="1600" b="1">
                <a:solidFill>
                  <a:srgbClr val="005192"/>
                </a:solidFill>
                <a:cs typeface="Arial" panose="020B0604020202020204" pitchFamily="34" charset="0"/>
              </a:rPr>
              <a:t>R&amp;D DIRECTOR</a:t>
            </a: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8595452" y="3782823"/>
            <a:ext cx="2510545" cy="2780372"/>
            <a:chOff x="7603299" y="513568"/>
            <a:chExt cx="2157563" cy="2986691"/>
          </a:xfrm>
        </p:grpSpPr>
        <p:pic>
          <p:nvPicPr>
            <p:cNvPr id="17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8" t="3786" r="18594" b="6519"/>
            <a:stretch>
              <a:fillRect/>
            </a:stretch>
          </p:blipFill>
          <p:spPr bwMode="auto">
            <a:xfrm rot="226455">
              <a:off x="7603299" y="513568"/>
              <a:ext cx="2157563" cy="295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7902210" y="2872090"/>
              <a:ext cx="1559742" cy="62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 smtClean="0">
                  <a:latin typeface="Daniel" pitchFamily="34" charset="0"/>
                </a:rPr>
                <a:t>CARMELINA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 smtClean="0">
                  <a:latin typeface="Daniel" pitchFamily="34" charset="0"/>
                </a:rPr>
                <a:t>RUGGIERO</a:t>
              </a:r>
              <a:endParaRPr lang="en-GB" altLang="en-US" sz="1600" dirty="0">
                <a:latin typeface="Daniel" pitchFamily="34" charset="0"/>
              </a:endParaRPr>
            </a:p>
          </p:txBody>
        </p:sp>
      </p:grp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8890278" y="6584338"/>
            <a:ext cx="19209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en-US" sz="1600" b="1" dirty="0" smtClean="0">
                <a:solidFill>
                  <a:srgbClr val="005192"/>
                </a:solidFill>
                <a:cs typeface="Arial" panose="020B0604020202020204" pitchFamily="34" charset="0"/>
              </a:rPr>
              <a:t>SCIENTIFIC ADVISOR</a:t>
            </a:r>
            <a:endParaRPr lang="it-IT" altLang="en-US" sz="1600" b="1" dirty="0">
              <a:solidFill>
                <a:srgbClr val="005192"/>
              </a:solidFill>
              <a:cs typeface="Arial" panose="020B060402020202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6126" r="2216" b="25620"/>
          <a:stretch/>
        </p:blipFill>
        <p:spPr>
          <a:xfrm rot="194086">
            <a:off x="8862521" y="3989009"/>
            <a:ext cx="1976402" cy="196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63584E-034F-4F30-A758-DB7D481D9675}"/>
              </a:ext>
            </a:extLst>
          </p:cNvPr>
          <p:cNvSpPr/>
          <p:nvPr/>
        </p:nvSpPr>
        <p:spPr>
          <a:xfrm>
            <a:off x="0" y="0"/>
            <a:ext cx="11898313" cy="6550224"/>
          </a:xfrm>
          <a:prstGeom prst="rect">
            <a:avLst/>
          </a:prstGeom>
        </p:spPr>
        <p:txBody>
          <a:bodyPr lIns="144000" tIns="108000" rIns="144000" numCol="1" spcCol="720000"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defRPr/>
            </a:pPr>
            <a:r>
              <a:rPr lang="it-IT" altLang="en-US" sz="4000" dirty="0" smtClean="0">
                <a:solidFill>
                  <a:srgbClr val="005192"/>
                </a:solidFill>
                <a:latin typeface="Calibri Light" panose="020F0302020204030204"/>
                <a:cs typeface="Arial" panose="020B0604020202020204" pitchFamily="34" charset="0"/>
              </a:rPr>
              <a:t>La nostra piattaforma </a:t>
            </a:r>
            <a:r>
              <a:rPr lang="it-IT" altLang="en-US" sz="4000" dirty="0" err="1" smtClean="0">
                <a:solidFill>
                  <a:srgbClr val="005192"/>
                </a:solidFill>
                <a:latin typeface="Calibri Light" panose="020F0302020204030204"/>
                <a:cs typeface="Arial" panose="020B0604020202020204" pitchFamily="34" charset="0"/>
              </a:rPr>
              <a:t>HQuantum</a:t>
            </a:r>
            <a:r>
              <a:rPr lang="it-IT" altLang="en-US" sz="4000" dirty="0" smtClean="0">
                <a:solidFill>
                  <a:srgbClr val="005192"/>
                </a:solidFill>
                <a:latin typeface="Calibri Light" panose="020F0302020204030204"/>
                <a:cs typeface="Arial" panose="020B0604020202020204" pitchFamily="34" charset="0"/>
              </a:rPr>
              <a:t>©</a:t>
            </a:r>
            <a:endParaRPr lang="it-IT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Char char="•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È una </a:t>
            </a:r>
            <a:r>
              <a:rPr lang="it-IT" sz="2000" b="1" i="1" dirty="0" smtClean="0">
                <a:latin typeface="+mj-lt"/>
                <a:cs typeface="Arial" panose="020B0604020202020204" pitchFamily="34" charset="0"/>
              </a:rPr>
              <a:t>piattaforma </a:t>
            </a:r>
            <a:r>
              <a:rPr lang="it-IT" sz="2000" b="1" i="1" dirty="0" err="1" smtClean="0">
                <a:latin typeface="+mj-lt"/>
                <a:cs typeface="Arial" panose="020B0604020202020204" pitchFamily="34" charset="0"/>
              </a:rPr>
              <a:t>cloud</a:t>
            </a:r>
            <a:r>
              <a:rPr lang="it-IT" sz="2000" dirty="0" smtClean="0">
                <a:latin typeface="+mj-lt"/>
                <a:cs typeface="Arial" panose="020B0604020202020204" pitchFamily="34" charset="0"/>
              </a:rPr>
              <a:t> che fornisce 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operazioni basate 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</a:rPr>
              <a:t>su 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specifici </a:t>
            </a:r>
            <a:r>
              <a:rPr lang="it-IT" sz="2000" b="1" i="1" dirty="0" smtClean="0">
                <a:solidFill>
                  <a:prstClr val="black"/>
                </a:solidFill>
                <a:latin typeface="Calibri Light" panose="020F0302020204030204"/>
              </a:rPr>
              <a:t>standard internazionali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, alcuni dei quali già riconosciuti anche dalla normativa italiana</a:t>
            </a:r>
            <a:r>
              <a:rPr lang="it-IT" sz="2000" baseline="30000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proprio in tema FSE </a:t>
            </a:r>
            <a:r>
              <a:rPr lang="it-IT" sz="2000" baseline="30000" dirty="0">
                <a:solidFill>
                  <a:prstClr val="black"/>
                </a:solidFill>
                <a:latin typeface="Calibri Light" panose="020F0302020204030204"/>
              </a:rPr>
              <a:t>1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Char char="•"/>
              <a:defRPr/>
            </a:pP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FSE: «</a:t>
            </a:r>
            <a:r>
              <a:rPr lang="it-IT" sz="2000" dirty="0" err="1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Repository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digitale di informazioni sanitarie sull’intera vita di un individuo con lo scopo di favorire la </a:t>
            </a:r>
            <a:r>
              <a:rPr lang="it-IT" sz="2000" b="1" i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continuità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delle cure, l’</a:t>
            </a:r>
            <a:r>
              <a:rPr lang="it-IT" sz="2000" b="1" i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istruzione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e la </a:t>
            </a:r>
            <a:r>
              <a:rPr lang="it-IT" sz="2000" b="1" i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ricerca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garantendone sempre la riservatezza» (</a:t>
            </a:r>
            <a:r>
              <a:rPr lang="it-IT" sz="2000" dirty="0" err="1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Iakovidis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1998)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HQuantum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© consente di alimentare il FSE </a:t>
            </a:r>
            <a:r>
              <a:rPr lang="it-IT" sz="2000" i="1" dirty="0">
                <a:solidFill>
                  <a:prstClr val="black"/>
                </a:solidFill>
                <a:latin typeface="Calibri Light" panose="020F0302020204030204"/>
              </a:rPr>
              <a:t>con referti strutturati che adottano codifiche internazionali secondo 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</a:rPr>
              <a:t>la normativa 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italiana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prstClr val="black"/>
                </a:solidFill>
                <a:latin typeface="Calibri Light" panose="020F0302020204030204"/>
              </a:rPr>
              <a:t>supportando la corretta gestione della semantica ovvero gestendo le </a:t>
            </a:r>
            <a:r>
              <a:rPr lang="it-IT" sz="2000" i="1" dirty="0" smtClean="0">
                <a:solidFill>
                  <a:prstClr val="black"/>
                </a:solidFill>
                <a:latin typeface="Calibri Light" panose="020F0302020204030204"/>
              </a:rPr>
              <a:t>codifiche </a:t>
            </a:r>
            <a:r>
              <a:rPr lang="it-IT" sz="2000" i="1" dirty="0">
                <a:solidFill>
                  <a:prstClr val="black"/>
                </a:solidFill>
                <a:latin typeface="Calibri Light" panose="020F0302020204030204"/>
              </a:rPr>
              <a:t>e le relazioni tra loro su scala regionale e/o nazionale</a:t>
            </a:r>
            <a:endParaRPr lang="it-IT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creando  documenti CDA R2 (HL7 v3 </a:t>
            </a:r>
            <a:r>
              <a:rPr lang="it-IT" sz="2000" dirty="0" err="1" smtClean="0">
                <a:solidFill>
                  <a:prstClr val="black"/>
                </a:solidFill>
                <a:latin typeface="Calibri Light" panose="020F0302020204030204"/>
              </a:rPr>
              <a:t>Clinical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  <a:latin typeface="Calibri Light" panose="020F0302020204030204"/>
              </a:rPr>
              <a:t>Document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 Architecture release 2) secondo le specifiche guide implementative distribuite da HL7 Italia</a:t>
            </a:r>
            <a:endParaRPr lang="it-IT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Char char="•"/>
              <a:defRPr/>
            </a:pPr>
            <a:endParaRPr lang="it-IT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Char char="•"/>
              <a:defRPr/>
            </a:pPr>
            <a:endParaRPr lang="it-IT" sz="20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it-IT" sz="20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016628" y="6380947"/>
            <a:ext cx="3056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aseline="30000" dirty="0">
                <a:latin typeface="+mj-lt"/>
              </a:rPr>
              <a:t>1</a:t>
            </a:r>
            <a:r>
              <a:rPr lang="it-IT" sz="1600" dirty="0">
                <a:latin typeface="+mj-lt"/>
              </a:rPr>
              <a:t>DPCM 29 settembre 2015, n. 178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46" y="4558351"/>
            <a:ext cx="3342219" cy="22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3"/>
          <p:cNvSpPr txBox="1">
            <a:spLocks/>
          </p:cNvSpPr>
          <p:nvPr/>
        </p:nvSpPr>
        <p:spPr bwMode="auto">
          <a:xfrm>
            <a:off x="0" y="-12700"/>
            <a:ext cx="12192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it-IT" altLang="en-US" sz="3200" dirty="0" err="1">
                <a:solidFill>
                  <a:srgbClr val="005192"/>
                </a:solidFill>
                <a:cs typeface="Arial" panose="020B0604020202020204" pitchFamily="34" charset="0"/>
              </a:rPr>
              <a:t>HQuantum</a:t>
            </a:r>
            <a:r>
              <a:rPr lang="it-IT" altLang="en-US" sz="3200" dirty="0">
                <a:solidFill>
                  <a:srgbClr val="005192"/>
                </a:solidFill>
                <a:cs typeface="Arial" panose="020B0604020202020204" pitchFamily="34" charset="0"/>
              </a:rPr>
              <a:t>© </a:t>
            </a:r>
            <a:r>
              <a:rPr lang="it-IT" altLang="en-US" sz="3200" dirty="0" smtClean="0">
                <a:solidFill>
                  <a:srgbClr val="005192"/>
                </a:solidFill>
                <a:cs typeface="Arial" panose="020B0604020202020204" pitchFamily="34" charset="0"/>
              </a:rPr>
              <a:t>per la corretta gestione della semantica</a:t>
            </a:r>
            <a:endParaRPr lang="en-GB" altLang="en-US" sz="3200" dirty="0">
              <a:solidFill>
                <a:srgbClr val="005192"/>
              </a:solidFill>
              <a:cs typeface="Arial" panose="020B0604020202020204" pitchFamily="34" charset="0"/>
            </a:endParaRPr>
          </a:p>
        </p:txBody>
      </p:sp>
      <p:sp>
        <p:nvSpPr>
          <p:cNvPr id="45" name="Bevel 44"/>
          <p:cNvSpPr/>
          <p:nvPr/>
        </p:nvSpPr>
        <p:spPr bwMode="auto">
          <a:xfrm>
            <a:off x="614363" y="793750"/>
            <a:ext cx="5391150" cy="3027363"/>
          </a:xfrm>
          <a:prstGeom prst="bevel">
            <a:avLst>
              <a:gd name="adj" fmla="val 18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	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Il MG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visita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un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paziente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prescrive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un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esame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di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laboratorio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adottando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un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sistema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di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codifica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7" name="Bevel 66"/>
          <p:cNvSpPr/>
          <p:nvPr/>
        </p:nvSpPr>
        <p:spPr bwMode="auto">
          <a:xfrm>
            <a:off x="6162675" y="793750"/>
            <a:ext cx="5392738" cy="3027363"/>
          </a:xfrm>
          <a:prstGeom prst="bevel">
            <a:avLst>
              <a:gd name="adj" fmla="val 18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68288" indent="-268288">
              <a:tabLst>
                <a:tab pos="268288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	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Il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laboratorio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emette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il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referto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adottando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la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terminologia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specifica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del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sistema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informativo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di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laboratorio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(LIS).</a:t>
            </a:r>
          </a:p>
        </p:txBody>
      </p:sp>
      <p:sp>
        <p:nvSpPr>
          <p:cNvPr id="2" name="Bevel 1"/>
          <p:cNvSpPr/>
          <p:nvPr/>
        </p:nvSpPr>
        <p:spPr bwMode="auto">
          <a:xfrm>
            <a:off x="620713" y="3994150"/>
            <a:ext cx="5391150" cy="2730500"/>
          </a:xfrm>
          <a:prstGeom prst="bevel">
            <a:avLst>
              <a:gd name="adj" fmla="val 18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68288" indent="-268288">
              <a:tabLst>
                <a:tab pos="268288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	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MG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esamina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il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referto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cercando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un match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tra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i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codici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dell’esame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prescritto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e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quello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erogato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1"/>
          <a:stretch>
            <a:fillRect/>
          </a:stretch>
        </p:blipFill>
        <p:spPr bwMode="auto">
          <a:xfrm>
            <a:off x="6370638" y="1703388"/>
            <a:ext cx="28749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708150"/>
            <a:ext cx="20621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533900"/>
            <a:ext cx="2571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717675"/>
            <a:ext cx="12176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1717675"/>
            <a:ext cx="12176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022725" y="2916238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PRESCRIBED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9961563" y="2916238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DELIVERED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4991100"/>
            <a:ext cx="12176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384550" y="6189663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PRESCRIBED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991100"/>
            <a:ext cx="12176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762500" y="6189663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DELIVERED</a:t>
            </a:r>
          </a:p>
        </p:txBody>
      </p:sp>
      <p:sp>
        <p:nvSpPr>
          <p:cNvPr id="49" name="Bevel 48"/>
          <p:cNvSpPr/>
          <p:nvPr/>
        </p:nvSpPr>
        <p:spPr bwMode="auto">
          <a:xfrm>
            <a:off x="6164262" y="3994150"/>
            <a:ext cx="5432425" cy="2730500"/>
          </a:xfrm>
          <a:prstGeom prst="bevel">
            <a:avLst>
              <a:gd name="adj" fmla="val 18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68288" marR="0" lvl="0" indent="-268288" defTabSz="914400" latinLnBrk="0">
              <a:lnSpc>
                <a:spcPct val="100000"/>
              </a:lnSpc>
              <a:buClrTx/>
              <a:buSzTx/>
              <a:buFontTx/>
              <a:buNone/>
              <a:tabLst>
                <a:tab pos="268288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	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L’esame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prescritto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e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erogato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devono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convergere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verso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il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Fascicolo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Sanitario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Elettronico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usando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smtClean="0">
                <a:solidFill>
                  <a:prstClr val="black"/>
                </a:solidFill>
                <a:latin typeface="+mj-lt"/>
              </a:rPr>
              <a:t>LOINC e </a:t>
            </a:r>
            <a:r>
              <a:rPr lang="en-GB" dirty="0" err="1" smtClean="0">
                <a:solidFill>
                  <a:prstClr val="black"/>
                </a:solidFill>
                <a:latin typeface="+mj-lt"/>
              </a:rPr>
              <a:t>cataloghi</a:t>
            </a:r>
            <a:r>
              <a:rPr lang="en-GB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+mj-lt"/>
              </a:rPr>
              <a:t>prescrivibile</a:t>
            </a:r>
            <a:r>
              <a:rPr lang="en-GB" dirty="0" smtClean="0">
                <a:solidFill>
                  <a:prstClr val="black"/>
                </a:solidFill>
                <a:latin typeface="+mj-lt"/>
              </a:rPr>
              <a:t>.</a:t>
            </a:r>
            <a:endParaRPr lang="en-GB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8" y="4792251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850988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6494463" y="5497101"/>
            <a:ext cx="8572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PRESCRIBED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5840001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548438" y="6486113"/>
            <a:ext cx="7572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DELIVERED</a:t>
            </a:r>
          </a:p>
        </p:txBody>
      </p:sp>
      <p:pic>
        <p:nvPicPr>
          <p:cNvPr id="34824" name="Picture 8" descr="https://loinc.org/resolveuid/e51ddc477c39f21308b7ffa15ad44194/image_lar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987513"/>
            <a:ext cx="23971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Arrow Connector 54"/>
          <p:cNvCxnSpPr>
            <a:stCxn id="50" idx="3"/>
          </p:cNvCxnSpPr>
          <p:nvPr/>
        </p:nvCxnSpPr>
        <p:spPr bwMode="auto">
          <a:xfrm>
            <a:off x="7253288" y="5173251"/>
            <a:ext cx="523875" cy="3238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9436100" y="5506626"/>
            <a:ext cx="54133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2" idx="3"/>
          </p:cNvCxnSpPr>
          <p:nvPr/>
        </p:nvCxnSpPr>
        <p:spPr bwMode="auto">
          <a:xfrm flipV="1">
            <a:off x="7224713" y="5840001"/>
            <a:ext cx="552450" cy="3238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>
            <a:off x="9436100" y="5840001"/>
            <a:ext cx="54133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034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5" grpId="0" animBg="1"/>
      <p:bldP spid="67" grpId="0" animBg="1"/>
      <p:bldP spid="2" grpId="0" animBg="1"/>
      <p:bldP spid="18" grpId="0"/>
      <p:bldP spid="43" grpId="0"/>
      <p:bldP spid="46" grpId="0"/>
      <p:bldP spid="48" grpId="0"/>
      <p:bldP spid="49" grpId="0" animBg="1"/>
      <p:bldP spid="51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evel 44"/>
          <p:cNvSpPr/>
          <p:nvPr/>
        </p:nvSpPr>
        <p:spPr bwMode="auto">
          <a:xfrm>
            <a:off x="628650" y="793750"/>
            <a:ext cx="5391150" cy="3027363"/>
          </a:xfrm>
          <a:prstGeom prst="bevel">
            <a:avLst>
              <a:gd name="adj" fmla="val 18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350" marR="0" lvl="0" indent="-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Lo scenario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peggiora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sempre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di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più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+mj-lt"/>
              </a:rPr>
              <a:t>si</a:t>
            </a:r>
            <a:r>
              <a:rPr lang="en-GB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+mj-lt"/>
              </a:rPr>
              <a:t>devono</a:t>
            </a:r>
            <a:r>
              <a:rPr lang="en-GB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confrontare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dati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clinici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che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provengono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da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laboratori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diversi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….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7" name="Bevel 66"/>
          <p:cNvSpPr/>
          <p:nvPr/>
        </p:nvSpPr>
        <p:spPr bwMode="auto">
          <a:xfrm>
            <a:off x="6176963" y="793750"/>
            <a:ext cx="5392737" cy="3027363"/>
          </a:xfrm>
          <a:prstGeom prst="bevel">
            <a:avLst>
              <a:gd name="adj" fmla="val 18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350" indent="-6350">
              <a:defRPr/>
            </a:pPr>
            <a:r>
              <a:rPr lang="en-GB" dirty="0">
                <a:solidFill>
                  <a:prstClr val="black"/>
                </a:solidFill>
                <a:latin typeface="+mj-lt"/>
              </a:rPr>
              <a:t>…o se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deve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confrontare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referti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di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laboratorio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usando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diverse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versioni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dello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stesso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sistema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di </a:t>
            </a:r>
            <a:r>
              <a:rPr lang="en-GB" dirty="0" err="1">
                <a:solidFill>
                  <a:prstClr val="black"/>
                </a:solidFill>
                <a:latin typeface="+mj-lt"/>
              </a:rPr>
              <a:t>codifica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16859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574800"/>
            <a:ext cx="2571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68592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16938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70338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6336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6114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574800"/>
            <a:ext cx="2571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1716088"/>
            <a:ext cx="10810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9123363" y="2784475"/>
            <a:ext cx="77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YR 2016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0479088" y="2789238"/>
            <a:ext cx="77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YR 2006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672013"/>
            <a:ext cx="12160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4670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 bwMode="auto">
          <a:xfrm>
            <a:off x="1484313" y="4846638"/>
            <a:ext cx="34290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eft Arrow 25"/>
          <p:cNvSpPr/>
          <p:nvPr/>
        </p:nvSpPr>
        <p:spPr bwMode="auto">
          <a:xfrm>
            <a:off x="1484313" y="5373688"/>
            <a:ext cx="3429000" cy="4318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49538" y="4403725"/>
            <a:ext cx="1062037" cy="19383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 bwMode="auto">
          <a:xfrm>
            <a:off x="0" y="-12700"/>
            <a:ext cx="12192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it-IT" altLang="en-US" sz="3200" dirty="0" err="1">
                <a:solidFill>
                  <a:srgbClr val="005192"/>
                </a:solidFill>
                <a:cs typeface="Arial" panose="020B0604020202020204" pitchFamily="34" charset="0"/>
              </a:rPr>
              <a:t>HQuantum</a:t>
            </a:r>
            <a:r>
              <a:rPr lang="it-IT" altLang="en-US" sz="3200" dirty="0">
                <a:solidFill>
                  <a:srgbClr val="005192"/>
                </a:solidFill>
                <a:cs typeface="Arial" panose="020B0604020202020204" pitchFamily="34" charset="0"/>
              </a:rPr>
              <a:t>© per la corretta gestione della semantica</a:t>
            </a:r>
            <a:endParaRPr lang="en-GB" altLang="en-US" sz="3200" dirty="0">
              <a:solidFill>
                <a:srgbClr val="005192"/>
              </a:solidFill>
              <a:cs typeface="Arial" panose="020B0604020202020204" pitchFamily="34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6782937" y="4648201"/>
            <a:ext cx="5112103" cy="1595436"/>
          </a:xfrm>
          <a:prstGeom prst="roundRect">
            <a:avLst/>
          </a:prstGeom>
          <a:solidFill>
            <a:srgbClr val="60B7D8"/>
          </a:solidFill>
          <a:ln>
            <a:solidFill>
              <a:srgbClr val="01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HQuantum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©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fornisce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un </a:t>
            </a:r>
            <a:r>
              <a:rPr lang="en-US" sz="2400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servizio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terminologico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(</a:t>
            </a: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Health Terminology Service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proprio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per </a:t>
            </a:r>
            <a:r>
              <a:rPr lang="en-US" sz="2400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gestire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queste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necessità</a:t>
            </a:r>
            <a:endParaRPr lang="en-US" sz="24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43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" grpId="0" animBg="1"/>
      <p:bldP spid="36" grpId="0"/>
      <p:bldP spid="37" grpId="0"/>
      <p:bldP spid="24" grpId="0" animBg="1"/>
      <p:bldP spid="26" grpId="0" animBg="1"/>
      <p:bldP spid="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7A5B1C-F143-47D0-BBF7-7DAEF2D845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700"/>
            <a:ext cx="12192000" cy="901700"/>
          </a:xfrm>
        </p:spPr>
        <p:txBody>
          <a:bodyPr lIns="144000" tIns="144000" rIns="144000" bIns="144000"/>
          <a:lstStyle/>
          <a:p>
            <a:pPr algn="just" eaLnBrk="1" hangingPunct="1">
              <a:defRPr/>
            </a:pPr>
            <a:r>
              <a:rPr lang="it-IT" altLang="en-US" sz="3940" dirty="0" err="1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Health</a:t>
            </a:r>
            <a:r>
              <a:rPr lang="it-IT" altLang="en-US" sz="3940" dirty="0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it-IT" altLang="en-US" sz="3940" dirty="0" err="1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Terminology</a:t>
            </a:r>
            <a:r>
              <a:rPr lang="it-IT" altLang="en-US" sz="3940" dirty="0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it-IT" altLang="en-US" sz="3940" dirty="0" smtClean="0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Service di </a:t>
            </a:r>
            <a:r>
              <a:rPr lang="it-IT" altLang="en-US" sz="3940" dirty="0" err="1" smtClean="0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HQuantum</a:t>
            </a:r>
            <a:r>
              <a:rPr lang="it-IT" altLang="en-US" sz="3940" baseline="30000" dirty="0" smtClean="0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©</a:t>
            </a:r>
            <a:endParaRPr lang="it-IT" altLang="en-US" sz="3940" dirty="0">
              <a:solidFill>
                <a:srgbClr val="005192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1EBEE-A1AC-404F-B0E8-E3F33C41B738}"/>
              </a:ext>
            </a:extLst>
          </p:cNvPr>
          <p:cNvSpPr/>
          <p:nvPr/>
        </p:nvSpPr>
        <p:spPr>
          <a:xfrm>
            <a:off x="0" y="717550"/>
            <a:ext cx="12192000" cy="3402264"/>
          </a:xfrm>
          <a:prstGeom prst="rect">
            <a:avLst/>
          </a:prstGeom>
        </p:spPr>
        <p:txBody>
          <a:bodyPr lIns="144000" tIns="108000" rIns="144000">
            <a:spAutoFit/>
          </a:bodyPr>
          <a:lstStyle/>
          <a:p>
            <a:pPr marL="342900" lvl="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HQuantum</a:t>
            </a:r>
            <a:r>
              <a:rPr lang="it-IT" sz="2000" b="1" baseline="30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©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fornisce servizi per una gestione standardizzata della terminologia comune basati sul CTS2 (Common </a:t>
            </a:r>
            <a:r>
              <a:rPr lang="it-IT" sz="2000" dirty="0" err="1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Terminology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Services 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Release 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2).</a:t>
            </a:r>
          </a:p>
          <a:p>
            <a:pPr marL="171450" lvl="0" indent="-17145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6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Attraverso l’uso dei servizi CTS2 di </a:t>
            </a:r>
            <a:r>
              <a:rPr lang="it-IT" sz="2000" b="1" dirty="0" err="1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HQuantum</a:t>
            </a:r>
            <a:r>
              <a:rPr lang="it-IT" sz="2000" b="1" baseline="30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©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, è possibile leggere, cercare, importare/esportare, mantenere aggiornate, tenere traccia delle variazioni, contestualizzare (nel passato o nel futuro) un insieme </a:t>
            </a:r>
            <a:r>
              <a:rPr lang="it-IT" sz="2000" dirty="0" err="1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pre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-definite di </a:t>
            </a:r>
            <a:r>
              <a:rPr lang="it-IT" sz="2000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risorse terminologiche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it-IT" sz="2000" b="1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it-IT" sz="2000" b="1" dirty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it-IT" sz="2000" b="1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43325" y="3992563"/>
            <a:ext cx="5165725" cy="2636837"/>
            <a:chOff x="4824609" y="3719704"/>
            <a:chExt cx="5166555" cy="263739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438C70F1-E4B2-4D15-863A-040E8DC774CC}"/>
                </a:ext>
              </a:extLst>
            </p:cNvPr>
            <p:cNvSpPr/>
            <p:nvPr/>
          </p:nvSpPr>
          <p:spPr bwMode="auto">
            <a:xfrm>
              <a:off x="4824609" y="3719704"/>
              <a:ext cx="5166555" cy="2237259"/>
            </a:xfrm>
            <a:prstGeom prst="cloud">
              <a:avLst/>
            </a:prstGeom>
            <a:gradFill flip="none" rotWithShape="1">
              <a:gsLst>
                <a:gs pos="0">
                  <a:srgbClr val="EEEEEE"/>
                </a:gs>
                <a:gs pos="83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rgbClr val="E0E0E0"/>
                </a:gs>
              </a:gsLst>
              <a:lin ang="189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2400" b="1" baseline="30000" dirty="0">
                <a:solidFill>
                  <a:srgbClr val="005192"/>
                </a:solidFill>
              </a:endParaRPr>
            </a:p>
          </p:txBody>
        </p:sp>
        <p:sp>
          <p:nvSpPr>
            <p:cNvPr id="15429" name="TextBox 1"/>
            <p:cNvSpPr txBox="1">
              <a:spLocks noChangeArrowheads="1"/>
            </p:cNvSpPr>
            <p:nvPr/>
          </p:nvSpPr>
          <p:spPr bwMode="auto">
            <a:xfrm>
              <a:off x="7202685" y="3978049"/>
              <a:ext cx="15001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005192"/>
                  </a:solidFill>
                </a:rPr>
                <a:t>HQuantum</a:t>
              </a:r>
              <a:r>
                <a:rPr lang="it-IT" altLang="en-US" sz="2000" b="1" baseline="30000">
                  <a:solidFill>
                    <a:srgbClr val="005192"/>
                  </a:solidFill>
                </a:rPr>
                <a:t>©</a:t>
              </a:r>
              <a:endParaRPr lang="en-GB" altLang="en-US" sz="2000" b="1" baseline="30000">
                <a:solidFill>
                  <a:srgbClr val="005192"/>
                </a:solidFill>
              </a:endParaRPr>
            </a:p>
          </p:txBody>
        </p:sp>
        <p:sp>
          <p:nvSpPr>
            <p:cNvPr id="15430" name="TextBox 29"/>
            <p:cNvSpPr txBox="1">
              <a:spLocks noChangeArrowheads="1"/>
            </p:cNvSpPr>
            <p:nvPr/>
          </p:nvSpPr>
          <p:spPr bwMode="auto">
            <a:xfrm>
              <a:off x="5669878" y="5987765"/>
              <a:ext cx="3476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latin typeface="+mj-lt"/>
                </a:rPr>
                <a:t>Sistema di Gestione delle Codifiche</a:t>
              </a:r>
            </a:p>
          </p:txBody>
        </p:sp>
        <p:sp>
          <p:nvSpPr>
            <p:cNvPr id="25" name="Flowchart: Predefined Process 24">
              <a:extLst>
                <a:ext uri="{FF2B5EF4-FFF2-40B4-BE49-F238E27FC236}">
                  <a16:creationId xmlns:a16="http://schemas.microsoft.com/office/drawing/2014/main" id="{EE6B9EC0-898C-4DB1-AC8B-AA6ADD099C77}"/>
                </a:ext>
              </a:extLst>
            </p:cNvPr>
            <p:cNvSpPr/>
            <p:nvPr/>
          </p:nvSpPr>
          <p:spPr bwMode="auto">
            <a:xfrm>
              <a:off x="5448597" y="4378655"/>
              <a:ext cx="3507350" cy="1079728"/>
            </a:xfrm>
            <a:prstGeom prst="flowChartPredefinedProcess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it-IT" sz="1400" dirty="0"/>
                <a:t>Creazione mappe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it-IT" sz="1400" dirty="0"/>
                <a:t>Manutenzione mappe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it-IT" sz="1400" dirty="0"/>
                <a:t>Storicizzazione versioni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it-IT" sz="1400" dirty="0"/>
                <a:t>Traduzione</a:t>
              </a:r>
            </a:p>
          </p:txBody>
        </p:sp>
        <p:pic>
          <p:nvPicPr>
            <p:cNvPr id="15432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364" y="4878975"/>
              <a:ext cx="512538" cy="56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34C7FD-5C73-461F-9C43-D2595F2BD1D2}"/>
              </a:ext>
            </a:extLst>
          </p:cNvPr>
          <p:cNvGraphicFramePr>
            <a:graphicFrameLocks noGrp="1"/>
          </p:cNvGraphicFramePr>
          <p:nvPr/>
        </p:nvGraphicFramePr>
        <p:xfrm>
          <a:off x="3992563" y="2538413"/>
          <a:ext cx="1370012" cy="11144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α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β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…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7A15D85-A9BE-4078-972B-75D0E275C970}"/>
              </a:ext>
            </a:extLst>
          </p:cNvPr>
          <p:cNvGraphicFramePr>
            <a:graphicFrameLocks noGrp="1"/>
          </p:cNvGraphicFramePr>
          <p:nvPr/>
        </p:nvGraphicFramePr>
        <p:xfrm>
          <a:off x="2078038" y="4457700"/>
          <a:ext cx="1370012" cy="11144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α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β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γ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70B9BB9-706A-4F0A-9269-ADC07E978030}"/>
              </a:ext>
            </a:extLst>
          </p:cNvPr>
          <p:cNvSpPr/>
          <p:nvPr/>
        </p:nvSpPr>
        <p:spPr>
          <a:xfrm>
            <a:off x="709613" y="4833938"/>
            <a:ext cx="684212" cy="360362"/>
          </a:xfrm>
          <a:prstGeom prst="rect">
            <a:avLst/>
          </a:prstGeom>
          <a:solidFill>
            <a:srgbClr val="DEEBF7"/>
          </a:solidFill>
          <a:ln w="28575">
            <a:solidFill>
              <a:srgbClr val="8DB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27263" y="4737100"/>
            <a:ext cx="3857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1FC566-E197-42D7-8A87-DD023915F426}"/>
              </a:ext>
            </a:extLst>
          </p:cNvPr>
          <p:cNvCxnSpPr>
            <a:stCxn id="5" idx="3"/>
            <a:endCxn id="29" idx="1"/>
          </p:cNvCxnSpPr>
          <p:nvPr/>
        </p:nvCxnSpPr>
        <p:spPr>
          <a:xfrm>
            <a:off x="1393825" y="5014913"/>
            <a:ext cx="6842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51CC889-8E3F-40BA-8379-774B5EFC7955}"/>
              </a:ext>
            </a:extLst>
          </p:cNvPr>
          <p:cNvGraphicFramePr>
            <a:graphicFrameLocks noGrp="1"/>
          </p:cNvGraphicFramePr>
          <p:nvPr/>
        </p:nvGraphicFramePr>
        <p:xfrm>
          <a:off x="9488488" y="4549775"/>
          <a:ext cx="1370012" cy="11144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α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β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γ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3986122-8730-47AD-BED1-DD2D1A639BF8}"/>
              </a:ext>
            </a:extLst>
          </p:cNvPr>
          <p:cNvGraphicFramePr>
            <a:graphicFrameLocks noGrp="1"/>
          </p:cNvGraphicFramePr>
          <p:nvPr/>
        </p:nvGraphicFramePr>
        <p:xfrm>
          <a:off x="9488488" y="2879725"/>
          <a:ext cx="677862" cy="1114425"/>
        </p:xfrm>
        <a:graphic>
          <a:graphicData uri="http://schemas.openxmlformats.org/drawingml/2006/table">
            <a:tbl>
              <a:tblPr/>
              <a:tblGrid>
                <a:gridCol w="67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A’</a:t>
                      </a:r>
                    </a:p>
                  </a:txBody>
                  <a:tcPr marL="91446" marR="91446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B’</a:t>
                      </a:r>
                    </a:p>
                  </a:txBody>
                  <a:tcPr marL="91446" marR="91446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C’</a:t>
                      </a:r>
                    </a:p>
                  </a:txBody>
                  <a:tcPr marL="91446" marR="91446"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D75C30E-0100-4E92-9932-2C2FE9FE17A8}"/>
              </a:ext>
            </a:extLst>
          </p:cNvPr>
          <p:cNvCxnSpPr>
            <a:stCxn id="11" idx="2"/>
          </p:cNvCxnSpPr>
          <p:nvPr/>
        </p:nvCxnSpPr>
        <p:spPr>
          <a:xfrm>
            <a:off x="9828213" y="3994150"/>
            <a:ext cx="0" cy="52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9601200" y="4651375"/>
            <a:ext cx="457200" cy="927100"/>
            <a:chOff x="9776012" y="4651110"/>
            <a:chExt cx="457200" cy="92791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6B8010-E997-4866-9AB2-E859F32D2D6B}"/>
                </a:ext>
              </a:extLst>
            </p:cNvPr>
            <p:cNvCxnSpPr/>
            <p:nvPr/>
          </p:nvCxnSpPr>
          <p:spPr>
            <a:xfrm>
              <a:off x="9803000" y="4651110"/>
              <a:ext cx="430212" cy="918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44245C1-B122-4D82-AD7F-D3E72B90A08C}"/>
                </a:ext>
              </a:extLst>
            </p:cNvPr>
            <p:cNvCxnSpPr/>
            <p:nvPr/>
          </p:nvCxnSpPr>
          <p:spPr>
            <a:xfrm flipH="1">
              <a:off x="9776012" y="4660643"/>
              <a:ext cx="430213" cy="918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884">
            <a:off x="4973638" y="3152775"/>
            <a:ext cx="7239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29"/>
          <p:cNvSpPr txBox="1">
            <a:spLocks noChangeArrowheads="1"/>
          </p:cNvSpPr>
          <p:nvPr/>
        </p:nvSpPr>
        <p:spPr bwMode="auto">
          <a:xfrm>
            <a:off x="1987550" y="5662613"/>
            <a:ext cx="1550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n-US" sz="1800" dirty="0">
                <a:latin typeface="+mj-lt"/>
              </a:rPr>
              <a:t>Manutenzione</a:t>
            </a:r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3770313" y="3675063"/>
            <a:ext cx="181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n-US" sz="1800" dirty="0">
                <a:latin typeface="+mj-lt"/>
              </a:rPr>
              <a:t>Creazione Mappa</a:t>
            </a:r>
          </a:p>
        </p:txBody>
      </p:sp>
      <p:sp>
        <p:nvSpPr>
          <p:cNvPr id="47" name="TextBox 29"/>
          <p:cNvSpPr txBox="1">
            <a:spLocks noChangeArrowheads="1"/>
          </p:cNvSpPr>
          <p:nvPr/>
        </p:nvSpPr>
        <p:spPr bwMode="auto">
          <a:xfrm>
            <a:off x="9269413" y="5764213"/>
            <a:ext cx="180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n-US" sz="1800" dirty="0">
                <a:latin typeface="+mj-lt"/>
              </a:rPr>
              <a:t>Gestione versioni</a:t>
            </a:r>
          </a:p>
        </p:txBody>
      </p:sp>
    </p:spTree>
    <p:extLst>
      <p:ext uri="{BB962C8B-B14F-4D97-AF65-F5344CB8AC3E}">
        <p14:creationId xmlns:p14="http://schemas.microsoft.com/office/powerpoint/2010/main" val="2740336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uiExpand="1" build="p"/>
      <p:bldP spid="5" grpId="0" animBg="1"/>
      <p:bldP spid="6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Object 15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itle 3">
            <a:extLst>
              <a:ext uri="{FF2B5EF4-FFF2-40B4-BE49-F238E27FC236}">
                <a16:creationId xmlns:a16="http://schemas.microsoft.com/office/drawing/2014/main" id="{21D9AD89-1C0A-415F-94DE-B9A7FB696513}"/>
              </a:ext>
            </a:extLst>
          </p:cNvPr>
          <p:cNvSpPr txBox="1">
            <a:spLocks/>
          </p:cNvSpPr>
          <p:nvPr/>
        </p:nvSpPr>
        <p:spPr bwMode="auto">
          <a:xfrm>
            <a:off x="0" y="-12700"/>
            <a:ext cx="12192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4000" dirty="0" smtClean="0">
                <a:solidFill>
                  <a:srgbClr val="005192"/>
                </a:solidFill>
                <a:latin typeface="Calibri Light" panose="020F0302020204030204"/>
                <a:ea typeface="+mj-ea"/>
                <a:cs typeface="Arial" panose="020B0604020202020204" pitchFamily="34" charset="0"/>
              </a:rPr>
              <a:t>Progetto </a:t>
            </a:r>
            <a:r>
              <a:rPr lang="it-IT" altLang="en-US" sz="4000" dirty="0">
                <a:solidFill>
                  <a:srgbClr val="005192"/>
                </a:solidFill>
                <a:latin typeface="Calibri Light" panose="020F0302020204030204"/>
                <a:ea typeface="+mj-ea"/>
                <a:cs typeface="Arial" panose="020B0604020202020204" pitchFamily="34" charset="0"/>
              </a:rPr>
              <a:t>Chiave: Regione Veneto</a:t>
            </a:r>
            <a:endParaRPr lang="en-US" altLang="en-US" sz="6000" dirty="0">
              <a:solidFill>
                <a:srgbClr val="005192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AC77A4-BB85-4CAF-9759-FDF10B9647F9}"/>
              </a:ext>
            </a:extLst>
          </p:cNvPr>
          <p:cNvSpPr/>
          <p:nvPr/>
        </p:nvSpPr>
        <p:spPr>
          <a:xfrm>
            <a:off x="0" y="844550"/>
            <a:ext cx="5975804" cy="8342078"/>
          </a:xfrm>
          <a:prstGeom prst="rect">
            <a:avLst/>
          </a:prstGeom>
        </p:spPr>
        <p:txBody>
          <a:bodyPr wrap="square" lIns="144000" tIns="108000" rIns="144000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Durata: </a:t>
            </a:r>
            <a:r>
              <a:rPr lang="it-IT" sz="2000" dirty="0" smtClean="0">
                <a:latin typeface="+mj-lt"/>
                <a:cs typeface="Arial" panose="020B0604020202020204" pitchFamily="34" charset="0"/>
              </a:rPr>
              <a:t>2015 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– oggi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Programma per la Ricerca l’Innovazione e l’</a:t>
            </a:r>
            <a:r>
              <a:rPr lang="it-IT" sz="2000" dirty="0" err="1">
                <a:latin typeface="+mj-lt"/>
                <a:cs typeface="Arial" panose="020B0604020202020204" pitchFamily="34" charset="0"/>
              </a:rPr>
              <a:t>Health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 Technology </a:t>
            </a:r>
            <a:r>
              <a:rPr lang="it-IT" sz="2000" dirty="0" err="1">
                <a:latin typeface="+mj-lt"/>
                <a:cs typeface="Arial" panose="020B0604020202020204" pitchFamily="34" charset="0"/>
              </a:rPr>
              <a:t>Assessment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 (PRIHTA) «</a:t>
            </a:r>
            <a:r>
              <a:rPr lang="it-IT" sz="2000" i="1" dirty="0" err="1">
                <a:latin typeface="+mj-lt"/>
                <a:cs typeface="Arial" panose="020B0604020202020204" pitchFamily="34" charset="0"/>
              </a:rPr>
              <a:t>Sematinc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it-IT" sz="2000" i="1" dirty="0" err="1">
                <a:latin typeface="+mj-lt"/>
                <a:cs typeface="Arial" panose="020B0604020202020204" pitchFamily="34" charset="0"/>
              </a:rPr>
              <a:t>Translator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: applicazione di un sistema per gestire le codifiche semantiche tra ACG 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(</a:t>
            </a:r>
            <a:r>
              <a:rPr lang="it-IT" sz="2000" i="1" dirty="0" err="1">
                <a:latin typeface="+mj-lt"/>
                <a:cs typeface="Arial" panose="020B0604020202020204" pitchFamily="34" charset="0"/>
              </a:rPr>
              <a:t>Adjusted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it-IT" sz="2000" i="1" dirty="0" err="1">
                <a:latin typeface="+mj-lt"/>
                <a:cs typeface="Arial" panose="020B0604020202020204" pitchFamily="34" charset="0"/>
              </a:rPr>
              <a:t>Clinical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it-IT" sz="2000" i="1" dirty="0" err="1">
                <a:latin typeface="+mj-lt"/>
                <a:cs typeface="Arial" panose="020B0604020202020204" pitchFamily="34" charset="0"/>
              </a:rPr>
              <a:t>Groups</a:t>
            </a:r>
            <a:r>
              <a:rPr lang="it-IT" sz="2000" i="1" dirty="0" smtClean="0">
                <a:latin typeface="+mj-lt"/>
                <a:cs typeface="Arial" panose="020B0604020202020204" pitchFamily="34" charset="0"/>
              </a:rPr>
              <a:t>) e 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Fascicolo Sanitario Elettronico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»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Standard: </a:t>
            </a:r>
            <a:endParaRPr lang="it-IT" sz="2000" dirty="0" smtClean="0">
              <a:latin typeface="+mj-lt"/>
              <a:cs typeface="Arial" panose="020B060402020202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HSSP 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(CTS2</a:t>
            </a:r>
            <a:r>
              <a:rPr lang="it-IT" sz="2000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CDA 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R2 </a:t>
            </a:r>
            <a:endParaRPr lang="it-IT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•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Referti: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Medicina di laboratorio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•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Sistemi di codifica: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CVP (Codice Veneto del Prescrivibile)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23 Codifiche Richieste (una per AUSL)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23 Codifiche </a:t>
            </a:r>
            <a:r>
              <a:rPr lang="it-IT" sz="2000" dirty="0" smtClean="0">
                <a:latin typeface="+mj-lt"/>
                <a:cs typeface="Arial" panose="020B0604020202020204" pitchFamily="34" charset="0"/>
              </a:rPr>
              <a:t>Erogate (una 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per AUSL</a:t>
            </a:r>
            <a:r>
              <a:rPr lang="it-IT" sz="2000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LOINC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endParaRPr lang="it-IT" sz="2000" dirty="0" smtClean="0">
              <a:latin typeface="+mj-lt"/>
              <a:cs typeface="Arial" panose="020B060402020202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altLang="it-IT" sz="2000" dirty="0">
              <a:latin typeface="+mj-lt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sz="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50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918" y="2524046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45" descr="Risultati immagini per regione vene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721" y="1210698"/>
            <a:ext cx="1250044" cy="9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02" y="844550"/>
            <a:ext cx="6602319" cy="38582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34" y="4582466"/>
            <a:ext cx="3328163" cy="2275534"/>
          </a:xfrm>
          <a:prstGeom prst="rect">
            <a:avLst/>
          </a:prstGeom>
        </p:spPr>
      </p:pic>
      <p:sp>
        <p:nvSpPr>
          <p:cNvPr id="4" name="Freccia ad arco 3"/>
          <p:cNvSpPr/>
          <p:nvPr/>
        </p:nvSpPr>
        <p:spPr>
          <a:xfrm rot="15232877">
            <a:off x="5994519" y="4903404"/>
            <a:ext cx="1171836" cy="669870"/>
          </a:xfrm>
          <a:custGeom>
            <a:avLst/>
            <a:gdLst>
              <a:gd name="connsiteX0" fmla="*/ 66174 w 1203158"/>
              <a:gd name="connsiteY0" fmla="*/ 529390 h 1058779"/>
              <a:gd name="connsiteX1" fmla="*/ 534990 w 1203158"/>
              <a:gd name="connsiteY1" fmla="*/ 69771 h 1058779"/>
              <a:gd name="connsiteX2" fmla="*/ 1108162 w 1203158"/>
              <a:gd name="connsiteY2" fmla="*/ 379456 h 1058779"/>
              <a:gd name="connsiteX3" fmla="*/ 1168415 w 1203158"/>
              <a:gd name="connsiteY3" fmla="*/ 379455 h 1058779"/>
              <a:gd name="connsiteX4" fmla="*/ 1070811 w 1203158"/>
              <a:gd name="connsiteY4" fmla="*/ 529389 h 1058779"/>
              <a:gd name="connsiteX5" fmla="*/ 903720 w 1203158"/>
              <a:gd name="connsiteY5" fmla="*/ 379455 h 1058779"/>
              <a:gd name="connsiteX6" fmla="*/ 960878 w 1203158"/>
              <a:gd name="connsiteY6" fmla="*/ 379455 h 1058779"/>
              <a:gd name="connsiteX7" fmla="*/ 536191 w 1203158"/>
              <a:gd name="connsiteY7" fmla="*/ 202904 h 1058779"/>
              <a:gd name="connsiteX8" fmla="*/ 198521 w 1203158"/>
              <a:gd name="connsiteY8" fmla="*/ 529389 h 1058779"/>
              <a:gd name="connsiteX9" fmla="*/ 66174 w 1203158"/>
              <a:gd name="connsiteY9" fmla="*/ 529390 h 1058779"/>
              <a:gd name="connsiteX0" fmla="*/ 0 w 1102241"/>
              <a:gd name="connsiteY0" fmla="*/ 463242 h 463242"/>
              <a:gd name="connsiteX1" fmla="*/ 468816 w 1102241"/>
              <a:gd name="connsiteY1" fmla="*/ 3623 h 463242"/>
              <a:gd name="connsiteX2" fmla="*/ 1041988 w 1102241"/>
              <a:gd name="connsiteY2" fmla="*/ 313308 h 463242"/>
              <a:gd name="connsiteX3" fmla="*/ 1102241 w 1102241"/>
              <a:gd name="connsiteY3" fmla="*/ 313307 h 463242"/>
              <a:gd name="connsiteX4" fmla="*/ 1004637 w 1102241"/>
              <a:gd name="connsiteY4" fmla="*/ 463241 h 463242"/>
              <a:gd name="connsiteX5" fmla="*/ 837546 w 1102241"/>
              <a:gd name="connsiteY5" fmla="*/ 313307 h 463242"/>
              <a:gd name="connsiteX6" fmla="*/ 894704 w 1102241"/>
              <a:gd name="connsiteY6" fmla="*/ 313307 h 463242"/>
              <a:gd name="connsiteX7" fmla="*/ 470017 w 1102241"/>
              <a:gd name="connsiteY7" fmla="*/ 136756 h 463242"/>
              <a:gd name="connsiteX8" fmla="*/ 132347 w 1102241"/>
              <a:gd name="connsiteY8" fmla="*/ 463241 h 463242"/>
              <a:gd name="connsiteX9" fmla="*/ 0 w 1102241"/>
              <a:gd name="connsiteY9" fmla="*/ 463242 h 463242"/>
              <a:gd name="connsiteX0" fmla="*/ 0 w 1102241"/>
              <a:gd name="connsiteY0" fmla="*/ 463242 h 464670"/>
              <a:gd name="connsiteX1" fmla="*/ 468816 w 1102241"/>
              <a:gd name="connsiteY1" fmla="*/ 3623 h 464670"/>
              <a:gd name="connsiteX2" fmla="*/ 1041988 w 1102241"/>
              <a:gd name="connsiteY2" fmla="*/ 313308 h 464670"/>
              <a:gd name="connsiteX3" fmla="*/ 1102241 w 1102241"/>
              <a:gd name="connsiteY3" fmla="*/ 313307 h 464670"/>
              <a:gd name="connsiteX4" fmla="*/ 1004637 w 1102241"/>
              <a:gd name="connsiteY4" fmla="*/ 463241 h 464670"/>
              <a:gd name="connsiteX5" fmla="*/ 837546 w 1102241"/>
              <a:gd name="connsiteY5" fmla="*/ 313307 h 464670"/>
              <a:gd name="connsiteX6" fmla="*/ 894704 w 1102241"/>
              <a:gd name="connsiteY6" fmla="*/ 313307 h 464670"/>
              <a:gd name="connsiteX7" fmla="*/ 470017 w 1102241"/>
              <a:gd name="connsiteY7" fmla="*/ 136756 h 464670"/>
              <a:gd name="connsiteX8" fmla="*/ 132347 w 1102241"/>
              <a:gd name="connsiteY8" fmla="*/ 463241 h 464670"/>
              <a:gd name="connsiteX9" fmla="*/ 129564 w 1102241"/>
              <a:gd name="connsiteY9" fmla="*/ 464670 h 464670"/>
              <a:gd name="connsiteX10" fmla="*/ 0 w 1102241"/>
              <a:gd name="connsiteY10" fmla="*/ 463242 h 464670"/>
              <a:gd name="connsiteX0" fmla="*/ 0 w 1102241"/>
              <a:gd name="connsiteY0" fmla="*/ 463242 h 464867"/>
              <a:gd name="connsiteX1" fmla="*/ 468816 w 1102241"/>
              <a:gd name="connsiteY1" fmla="*/ 3623 h 464867"/>
              <a:gd name="connsiteX2" fmla="*/ 1041988 w 1102241"/>
              <a:gd name="connsiteY2" fmla="*/ 313308 h 464867"/>
              <a:gd name="connsiteX3" fmla="*/ 1102241 w 1102241"/>
              <a:gd name="connsiteY3" fmla="*/ 313307 h 464867"/>
              <a:gd name="connsiteX4" fmla="*/ 1004637 w 1102241"/>
              <a:gd name="connsiteY4" fmla="*/ 463241 h 464867"/>
              <a:gd name="connsiteX5" fmla="*/ 837546 w 1102241"/>
              <a:gd name="connsiteY5" fmla="*/ 313307 h 464867"/>
              <a:gd name="connsiteX6" fmla="*/ 894704 w 1102241"/>
              <a:gd name="connsiteY6" fmla="*/ 313307 h 464867"/>
              <a:gd name="connsiteX7" fmla="*/ 470017 w 1102241"/>
              <a:gd name="connsiteY7" fmla="*/ 136756 h 464867"/>
              <a:gd name="connsiteX8" fmla="*/ 132347 w 1102241"/>
              <a:gd name="connsiteY8" fmla="*/ 463241 h 464867"/>
              <a:gd name="connsiteX9" fmla="*/ 194615 w 1102241"/>
              <a:gd name="connsiteY9" fmla="*/ 464867 h 464867"/>
              <a:gd name="connsiteX10" fmla="*/ 0 w 1102241"/>
              <a:gd name="connsiteY10" fmla="*/ 463242 h 464867"/>
              <a:gd name="connsiteX0" fmla="*/ 0 w 1102241"/>
              <a:gd name="connsiteY0" fmla="*/ 463242 h 464867"/>
              <a:gd name="connsiteX1" fmla="*/ 468816 w 1102241"/>
              <a:gd name="connsiteY1" fmla="*/ 3623 h 464867"/>
              <a:gd name="connsiteX2" fmla="*/ 1041988 w 1102241"/>
              <a:gd name="connsiteY2" fmla="*/ 313308 h 464867"/>
              <a:gd name="connsiteX3" fmla="*/ 1102241 w 1102241"/>
              <a:gd name="connsiteY3" fmla="*/ 313307 h 464867"/>
              <a:gd name="connsiteX4" fmla="*/ 1004637 w 1102241"/>
              <a:gd name="connsiteY4" fmla="*/ 463241 h 464867"/>
              <a:gd name="connsiteX5" fmla="*/ 837546 w 1102241"/>
              <a:gd name="connsiteY5" fmla="*/ 313307 h 464867"/>
              <a:gd name="connsiteX6" fmla="*/ 894704 w 1102241"/>
              <a:gd name="connsiteY6" fmla="*/ 313307 h 464867"/>
              <a:gd name="connsiteX7" fmla="*/ 470017 w 1102241"/>
              <a:gd name="connsiteY7" fmla="*/ 136756 h 464867"/>
              <a:gd name="connsiteX8" fmla="*/ 132347 w 1102241"/>
              <a:gd name="connsiteY8" fmla="*/ 463241 h 464867"/>
              <a:gd name="connsiteX9" fmla="*/ 194615 w 1102241"/>
              <a:gd name="connsiteY9" fmla="*/ 464867 h 464867"/>
              <a:gd name="connsiteX10" fmla="*/ 0 w 1102241"/>
              <a:gd name="connsiteY10" fmla="*/ 463242 h 464867"/>
              <a:gd name="connsiteX0" fmla="*/ 0 w 1102241"/>
              <a:gd name="connsiteY0" fmla="*/ 463242 h 464867"/>
              <a:gd name="connsiteX1" fmla="*/ 468816 w 1102241"/>
              <a:gd name="connsiteY1" fmla="*/ 3623 h 464867"/>
              <a:gd name="connsiteX2" fmla="*/ 1041988 w 1102241"/>
              <a:gd name="connsiteY2" fmla="*/ 313308 h 464867"/>
              <a:gd name="connsiteX3" fmla="*/ 1102241 w 1102241"/>
              <a:gd name="connsiteY3" fmla="*/ 313307 h 464867"/>
              <a:gd name="connsiteX4" fmla="*/ 1004637 w 1102241"/>
              <a:gd name="connsiteY4" fmla="*/ 463241 h 464867"/>
              <a:gd name="connsiteX5" fmla="*/ 837546 w 1102241"/>
              <a:gd name="connsiteY5" fmla="*/ 313307 h 464867"/>
              <a:gd name="connsiteX6" fmla="*/ 894704 w 1102241"/>
              <a:gd name="connsiteY6" fmla="*/ 313307 h 464867"/>
              <a:gd name="connsiteX7" fmla="*/ 470017 w 1102241"/>
              <a:gd name="connsiteY7" fmla="*/ 136756 h 464867"/>
              <a:gd name="connsiteX8" fmla="*/ 132347 w 1102241"/>
              <a:gd name="connsiteY8" fmla="*/ 463241 h 464867"/>
              <a:gd name="connsiteX9" fmla="*/ 194615 w 1102241"/>
              <a:gd name="connsiteY9" fmla="*/ 464867 h 464867"/>
              <a:gd name="connsiteX10" fmla="*/ 191756 w 1102241"/>
              <a:gd name="connsiteY10" fmla="*/ 464039 h 464867"/>
              <a:gd name="connsiteX11" fmla="*/ 0 w 1102241"/>
              <a:gd name="connsiteY11" fmla="*/ 463242 h 464867"/>
              <a:gd name="connsiteX0" fmla="*/ 0 w 1102241"/>
              <a:gd name="connsiteY0" fmla="*/ 463242 h 593052"/>
              <a:gd name="connsiteX1" fmla="*/ 468816 w 1102241"/>
              <a:gd name="connsiteY1" fmla="*/ 3623 h 593052"/>
              <a:gd name="connsiteX2" fmla="*/ 1041988 w 1102241"/>
              <a:gd name="connsiteY2" fmla="*/ 313308 h 593052"/>
              <a:gd name="connsiteX3" fmla="*/ 1102241 w 1102241"/>
              <a:gd name="connsiteY3" fmla="*/ 313307 h 593052"/>
              <a:gd name="connsiteX4" fmla="*/ 1004637 w 1102241"/>
              <a:gd name="connsiteY4" fmla="*/ 463241 h 593052"/>
              <a:gd name="connsiteX5" fmla="*/ 837546 w 1102241"/>
              <a:gd name="connsiteY5" fmla="*/ 313307 h 593052"/>
              <a:gd name="connsiteX6" fmla="*/ 894704 w 1102241"/>
              <a:gd name="connsiteY6" fmla="*/ 313307 h 593052"/>
              <a:gd name="connsiteX7" fmla="*/ 470017 w 1102241"/>
              <a:gd name="connsiteY7" fmla="*/ 136756 h 593052"/>
              <a:gd name="connsiteX8" fmla="*/ 132347 w 1102241"/>
              <a:gd name="connsiteY8" fmla="*/ 463241 h 593052"/>
              <a:gd name="connsiteX9" fmla="*/ 194615 w 1102241"/>
              <a:gd name="connsiteY9" fmla="*/ 464867 h 593052"/>
              <a:gd name="connsiteX10" fmla="*/ 101766 w 1102241"/>
              <a:gd name="connsiteY10" fmla="*/ 593052 h 593052"/>
              <a:gd name="connsiteX11" fmla="*/ 0 w 1102241"/>
              <a:gd name="connsiteY11" fmla="*/ 463242 h 593052"/>
              <a:gd name="connsiteX0" fmla="*/ 0 w 1102241"/>
              <a:gd name="connsiteY0" fmla="*/ 463242 h 593052"/>
              <a:gd name="connsiteX1" fmla="*/ 468816 w 1102241"/>
              <a:gd name="connsiteY1" fmla="*/ 3623 h 593052"/>
              <a:gd name="connsiteX2" fmla="*/ 1041988 w 1102241"/>
              <a:gd name="connsiteY2" fmla="*/ 313308 h 593052"/>
              <a:gd name="connsiteX3" fmla="*/ 1102241 w 1102241"/>
              <a:gd name="connsiteY3" fmla="*/ 313307 h 593052"/>
              <a:gd name="connsiteX4" fmla="*/ 1004637 w 1102241"/>
              <a:gd name="connsiteY4" fmla="*/ 463241 h 593052"/>
              <a:gd name="connsiteX5" fmla="*/ 837546 w 1102241"/>
              <a:gd name="connsiteY5" fmla="*/ 313307 h 593052"/>
              <a:gd name="connsiteX6" fmla="*/ 894704 w 1102241"/>
              <a:gd name="connsiteY6" fmla="*/ 313307 h 593052"/>
              <a:gd name="connsiteX7" fmla="*/ 470017 w 1102241"/>
              <a:gd name="connsiteY7" fmla="*/ 136756 h 593052"/>
              <a:gd name="connsiteX8" fmla="*/ 132347 w 1102241"/>
              <a:gd name="connsiteY8" fmla="*/ 463241 h 593052"/>
              <a:gd name="connsiteX9" fmla="*/ 194615 w 1102241"/>
              <a:gd name="connsiteY9" fmla="*/ 464867 h 593052"/>
              <a:gd name="connsiteX10" fmla="*/ 101766 w 1102241"/>
              <a:gd name="connsiteY10" fmla="*/ 593052 h 593052"/>
              <a:gd name="connsiteX11" fmla="*/ 0 w 1102241"/>
              <a:gd name="connsiteY11" fmla="*/ 463242 h 593052"/>
              <a:gd name="connsiteX0" fmla="*/ 0 w 1102241"/>
              <a:gd name="connsiteY0" fmla="*/ 463242 h 600810"/>
              <a:gd name="connsiteX1" fmla="*/ 468816 w 1102241"/>
              <a:gd name="connsiteY1" fmla="*/ 3623 h 600810"/>
              <a:gd name="connsiteX2" fmla="*/ 1041988 w 1102241"/>
              <a:gd name="connsiteY2" fmla="*/ 313308 h 600810"/>
              <a:gd name="connsiteX3" fmla="*/ 1102241 w 1102241"/>
              <a:gd name="connsiteY3" fmla="*/ 313307 h 600810"/>
              <a:gd name="connsiteX4" fmla="*/ 1004637 w 1102241"/>
              <a:gd name="connsiteY4" fmla="*/ 463241 h 600810"/>
              <a:gd name="connsiteX5" fmla="*/ 837546 w 1102241"/>
              <a:gd name="connsiteY5" fmla="*/ 313307 h 600810"/>
              <a:gd name="connsiteX6" fmla="*/ 894704 w 1102241"/>
              <a:gd name="connsiteY6" fmla="*/ 313307 h 600810"/>
              <a:gd name="connsiteX7" fmla="*/ 470017 w 1102241"/>
              <a:gd name="connsiteY7" fmla="*/ 136756 h 600810"/>
              <a:gd name="connsiteX8" fmla="*/ 132347 w 1102241"/>
              <a:gd name="connsiteY8" fmla="*/ 463241 h 600810"/>
              <a:gd name="connsiteX9" fmla="*/ 194615 w 1102241"/>
              <a:gd name="connsiteY9" fmla="*/ 464867 h 600810"/>
              <a:gd name="connsiteX10" fmla="*/ 96424 w 1102241"/>
              <a:gd name="connsiteY10" fmla="*/ 600810 h 600810"/>
              <a:gd name="connsiteX11" fmla="*/ 0 w 1102241"/>
              <a:gd name="connsiteY11" fmla="*/ 463242 h 600810"/>
              <a:gd name="connsiteX0" fmla="*/ 0 w 1102241"/>
              <a:gd name="connsiteY0" fmla="*/ 462742 h 600310"/>
              <a:gd name="connsiteX1" fmla="*/ 468816 w 1102241"/>
              <a:gd name="connsiteY1" fmla="*/ 3123 h 600310"/>
              <a:gd name="connsiteX2" fmla="*/ 1041988 w 1102241"/>
              <a:gd name="connsiteY2" fmla="*/ 312808 h 600310"/>
              <a:gd name="connsiteX3" fmla="*/ 1102241 w 1102241"/>
              <a:gd name="connsiteY3" fmla="*/ 312807 h 600310"/>
              <a:gd name="connsiteX4" fmla="*/ 1004637 w 1102241"/>
              <a:gd name="connsiteY4" fmla="*/ 462741 h 600310"/>
              <a:gd name="connsiteX5" fmla="*/ 837546 w 1102241"/>
              <a:gd name="connsiteY5" fmla="*/ 312807 h 600310"/>
              <a:gd name="connsiteX6" fmla="*/ 894704 w 1102241"/>
              <a:gd name="connsiteY6" fmla="*/ 312807 h 600310"/>
              <a:gd name="connsiteX7" fmla="*/ 470017 w 1102241"/>
              <a:gd name="connsiteY7" fmla="*/ 136256 h 600310"/>
              <a:gd name="connsiteX8" fmla="*/ 132347 w 1102241"/>
              <a:gd name="connsiteY8" fmla="*/ 462741 h 600310"/>
              <a:gd name="connsiteX9" fmla="*/ 194615 w 1102241"/>
              <a:gd name="connsiteY9" fmla="*/ 464367 h 600310"/>
              <a:gd name="connsiteX10" fmla="*/ 96424 w 1102241"/>
              <a:gd name="connsiteY10" fmla="*/ 600310 h 600310"/>
              <a:gd name="connsiteX11" fmla="*/ 0 w 1102241"/>
              <a:gd name="connsiteY11" fmla="*/ 462742 h 600310"/>
              <a:gd name="connsiteX0" fmla="*/ 0 w 1102241"/>
              <a:gd name="connsiteY0" fmla="*/ 462742 h 600310"/>
              <a:gd name="connsiteX1" fmla="*/ 468816 w 1102241"/>
              <a:gd name="connsiteY1" fmla="*/ 3123 h 600310"/>
              <a:gd name="connsiteX2" fmla="*/ 1041988 w 1102241"/>
              <a:gd name="connsiteY2" fmla="*/ 312808 h 600310"/>
              <a:gd name="connsiteX3" fmla="*/ 1102241 w 1102241"/>
              <a:gd name="connsiteY3" fmla="*/ 312807 h 600310"/>
              <a:gd name="connsiteX4" fmla="*/ 1004637 w 1102241"/>
              <a:gd name="connsiteY4" fmla="*/ 462741 h 600310"/>
              <a:gd name="connsiteX5" fmla="*/ 837546 w 1102241"/>
              <a:gd name="connsiteY5" fmla="*/ 312807 h 600310"/>
              <a:gd name="connsiteX6" fmla="*/ 894704 w 1102241"/>
              <a:gd name="connsiteY6" fmla="*/ 312807 h 600310"/>
              <a:gd name="connsiteX7" fmla="*/ 470017 w 1102241"/>
              <a:gd name="connsiteY7" fmla="*/ 136256 h 600310"/>
              <a:gd name="connsiteX8" fmla="*/ 132347 w 1102241"/>
              <a:gd name="connsiteY8" fmla="*/ 462741 h 600310"/>
              <a:gd name="connsiteX9" fmla="*/ 194615 w 1102241"/>
              <a:gd name="connsiteY9" fmla="*/ 464367 h 600310"/>
              <a:gd name="connsiteX10" fmla="*/ 96424 w 1102241"/>
              <a:gd name="connsiteY10" fmla="*/ 600310 h 600310"/>
              <a:gd name="connsiteX11" fmla="*/ 52427 w 1102241"/>
              <a:gd name="connsiteY11" fmla="*/ 537988 h 600310"/>
              <a:gd name="connsiteX12" fmla="*/ 0 w 1102241"/>
              <a:gd name="connsiteY12" fmla="*/ 462742 h 600310"/>
              <a:gd name="connsiteX0" fmla="*/ 96682 w 1198923"/>
              <a:gd name="connsiteY0" fmla="*/ 462742 h 600310"/>
              <a:gd name="connsiteX1" fmla="*/ 565498 w 1198923"/>
              <a:gd name="connsiteY1" fmla="*/ 3123 h 600310"/>
              <a:gd name="connsiteX2" fmla="*/ 1138670 w 1198923"/>
              <a:gd name="connsiteY2" fmla="*/ 312808 h 600310"/>
              <a:gd name="connsiteX3" fmla="*/ 1198923 w 1198923"/>
              <a:gd name="connsiteY3" fmla="*/ 312807 h 600310"/>
              <a:gd name="connsiteX4" fmla="*/ 1101319 w 1198923"/>
              <a:gd name="connsiteY4" fmla="*/ 462741 h 600310"/>
              <a:gd name="connsiteX5" fmla="*/ 934228 w 1198923"/>
              <a:gd name="connsiteY5" fmla="*/ 312807 h 600310"/>
              <a:gd name="connsiteX6" fmla="*/ 991386 w 1198923"/>
              <a:gd name="connsiteY6" fmla="*/ 312807 h 600310"/>
              <a:gd name="connsiteX7" fmla="*/ 566699 w 1198923"/>
              <a:gd name="connsiteY7" fmla="*/ 136256 h 600310"/>
              <a:gd name="connsiteX8" fmla="*/ 229029 w 1198923"/>
              <a:gd name="connsiteY8" fmla="*/ 462741 h 600310"/>
              <a:gd name="connsiteX9" fmla="*/ 291297 w 1198923"/>
              <a:gd name="connsiteY9" fmla="*/ 464367 h 600310"/>
              <a:gd name="connsiteX10" fmla="*/ 193106 w 1198923"/>
              <a:gd name="connsiteY10" fmla="*/ 600310 h 600310"/>
              <a:gd name="connsiteX11" fmla="*/ 0 w 1198923"/>
              <a:gd name="connsiteY11" fmla="*/ 463893 h 600310"/>
              <a:gd name="connsiteX12" fmla="*/ 96682 w 1198923"/>
              <a:gd name="connsiteY12" fmla="*/ 462742 h 600310"/>
              <a:gd name="connsiteX0" fmla="*/ 96682 w 1198923"/>
              <a:gd name="connsiteY0" fmla="*/ 462742 h 585557"/>
              <a:gd name="connsiteX1" fmla="*/ 565498 w 1198923"/>
              <a:gd name="connsiteY1" fmla="*/ 3123 h 585557"/>
              <a:gd name="connsiteX2" fmla="*/ 1138670 w 1198923"/>
              <a:gd name="connsiteY2" fmla="*/ 312808 h 585557"/>
              <a:gd name="connsiteX3" fmla="*/ 1198923 w 1198923"/>
              <a:gd name="connsiteY3" fmla="*/ 312807 h 585557"/>
              <a:gd name="connsiteX4" fmla="*/ 1101319 w 1198923"/>
              <a:gd name="connsiteY4" fmla="*/ 462741 h 585557"/>
              <a:gd name="connsiteX5" fmla="*/ 934228 w 1198923"/>
              <a:gd name="connsiteY5" fmla="*/ 312807 h 585557"/>
              <a:gd name="connsiteX6" fmla="*/ 991386 w 1198923"/>
              <a:gd name="connsiteY6" fmla="*/ 312807 h 585557"/>
              <a:gd name="connsiteX7" fmla="*/ 566699 w 1198923"/>
              <a:gd name="connsiteY7" fmla="*/ 136256 h 585557"/>
              <a:gd name="connsiteX8" fmla="*/ 229029 w 1198923"/>
              <a:gd name="connsiteY8" fmla="*/ 462741 h 585557"/>
              <a:gd name="connsiteX9" fmla="*/ 291297 w 1198923"/>
              <a:gd name="connsiteY9" fmla="*/ 464367 h 585557"/>
              <a:gd name="connsiteX10" fmla="*/ 184968 w 1198923"/>
              <a:gd name="connsiteY10" fmla="*/ 585557 h 585557"/>
              <a:gd name="connsiteX11" fmla="*/ 0 w 1198923"/>
              <a:gd name="connsiteY11" fmla="*/ 463893 h 585557"/>
              <a:gd name="connsiteX12" fmla="*/ 96682 w 1198923"/>
              <a:gd name="connsiteY12" fmla="*/ 462742 h 585557"/>
              <a:gd name="connsiteX0" fmla="*/ 76652 w 1178893"/>
              <a:gd name="connsiteY0" fmla="*/ 462742 h 585557"/>
              <a:gd name="connsiteX1" fmla="*/ 545468 w 1178893"/>
              <a:gd name="connsiteY1" fmla="*/ 3123 h 585557"/>
              <a:gd name="connsiteX2" fmla="*/ 1118640 w 1178893"/>
              <a:gd name="connsiteY2" fmla="*/ 312808 h 585557"/>
              <a:gd name="connsiteX3" fmla="*/ 1178893 w 1178893"/>
              <a:gd name="connsiteY3" fmla="*/ 312807 h 585557"/>
              <a:gd name="connsiteX4" fmla="*/ 1081289 w 1178893"/>
              <a:gd name="connsiteY4" fmla="*/ 462741 h 585557"/>
              <a:gd name="connsiteX5" fmla="*/ 914198 w 1178893"/>
              <a:gd name="connsiteY5" fmla="*/ 312807 h 585557"/>
              <a:gd name="connsiteX6" fmla="*/ 971356 w 1178893"/>
              <a:gd name="connsiteY6" fmla="*/ 312807 h 585557"/>
              <a:gd name="connsiteX7" fmla="*/ 546669 w 1178893"/>
              <a:gd name="connsiteY7" fmla="*/ 136256 h 585557"/>
              <a:gd name="connsiteX8" fmla="*/ 208999 w 1178893"/>
              <a:gd name="connsiteY8" fmla="*/ 462741 h 585557"/>
              <a:gd name="connsiteX9" fmla="*/ 271267 w 1178893"/>
              <a:gd name="connsiteY9" fmla="*/ 464367 h 585557"/>
              <a:gd name="connsiteX10" fmla="*/ 164938 w 1178893"/>
              <a:gd name="connsiteY10" fmla="*/ 585557 h 585557"/>
              <a:gd name="connsiteX11" fmla="*/ 0 w 1178893"/>
              <a:gd name="connsiteY11" fmla="*/ 469682 h 585557"/>
              <a:gd name="connsiteX12" fmla="*/ 76652 w 1178893"/>
              <a:gd name="connsiteY12" fmla="*/ 462742 h 585557"/>
              <a:gd name="connsiteX0" fmla="*/ 76652 w 1178893"/>
              <a:gd name="connsiteY0" fmla="*/ 433447 h 556262"/>
              <a:gd name="connsiteX1" fmla="*/ 535273 w 1178893"/>
              <a:gd name="connsiteY1" fmla="*/ 3853 h 556262"/>
              <a:gd name="connsiteX2" fmla="*/ 1118640 w 1178893"/>
              <a:gd name="connsiteY2" fmla="*/ 283513 h 556262"/>
              <a:gd name="connsiteX3" fmla="*/ 1178893 w 1178893"/>
              <a:gd name="connsiteY3" fmla="*/ 283512 h 556262"/>
              <a:gd name="connsiteX4" fmla="*/ 1081289 w 1178893"/>
              <a:gd name="connsiteY4" fmla="*/ 433446 h 556262"/>
              <a:gd name="connsiteX5" fmla="*/ 914198 w 1178893"/>
              <a:gd name="connsiteY5" fmla="*/ 283512 h 556262"/>
              <a:gd name="connsiteX6" fmla="*/ 971356 w 1178893"/>
              <a:gd name="connsiteY6" fmla="*/ 283512 h 556262"/>
              <a:gd name="connsiteX7" fmla="*/ 546669 w 1178893"/>
              <a:gd name="connsiteY7" fmla="*/ 106961 h 556262"/>
              <a:gd name="connsiteX8" fmla="*/ 208999 w 1178893"/>
              <a:gd name="connsiteY8" fmla="*/ 433446 h 556262"/>
              <a:gd name="connsiteX9" fmla="*/ 271267 w 1178893"/>
              <a:gd name="connsiteY9" fmla="*/ 435072 h 556262"/>
              <a:gd name="connsiteX10" fmla="*/ 164938 w 1178893"/>
              <a:gd name="connsiteY10" fmla="*/ 556262 h 556262"/>
              <a:gd name="connsiteX11" fmla="*/ 0 w 1178893"/>
              <a:gd name="connsiteY11" fmla="*/ 440387 h 556262"/>
              <a:gd name="connsiteX12" fmla="*/ 76652 w 1178893"/>
              <a:gd name="connsiteY12" fmla="*/ 433447 h 556262"/>
              <a:gd name="connsiteX0" fmla="*/ 106914 w 1178893"/>
              <a:gd name="connsiteY0" fmla="*/ 434422 h 556300"/>
              <a:gd name="connsiteX1" fmla="*/ 535273 w 1178893"/>
              <a:gd name="connsiteY1" fmla="*/ 3891 h 556300"/>
              <a:gd name="connsiteX2" fmla="*/ 1118640 w 1178893"/>
              <a:gd name="connsiteY2" fmla="*/ 283551 h 556300"/>
              <a:gd name="connsiteX3" fmla="*/ 1178893 w 1178893"/>
              <a:gd name="connsiteY3" fmla="*/ 283550 h 556300"/>
              <a:gd name="connsiteX4" fmla="*/ 1081289 w 1178893"/>
              <a:gd name="connsiteY4" fmla="*/ 433484 h 556300"/>
              <a:gd name="connsiteX5" fmla="*/ 914198 w 1178893"/>
              <a:gd name="connsiteY5" fmla="*/ 283550 h 556300"/>
              <a:gd name="connsiteX6" fmla="*/ 971356 w 1178893"/>
              <a:gd name="connsiteY6" fmla="*/ 283550 h 556300"/>
              <a:gd name="connsiteX7" fmla="*/ 546669 w 1178893"/>
              <a:gd name="connsiteY7" fmla="*/ 106999 h 556300"/>
              <a:gd name="connsiteX8" fmla="*/ 208999 w 1178893"/>
              <a:gd name="connsiteY8" fmla="*/ 433484 h 556300"/>
              <a:gd name="connsiteX9" fmla="*/ 271267 w 1178893"/>
              <a:gd name="connsiteY9" fmla="*/ 435110 h 556300"/>
              <a:gd name="connsiteX10" fmla="*/ 164938 w 1178893"/>
              <a:gd name="connsiteY10" fmla="*/ 556300 h 556300"/>
              <a:gd name="connsiteX11" fmla="*/ 0 w 1178893"/>
              <a:gd name="connsiteY11" fmla="*/ 440425 h 556300"/>
              <a:gd name="connsiteX12" fmla="*/ 106914 w 1178893"/>
              <a:gd name="connsiteY12" fmla="*/ 434422 h 556300"/>
              <a:gd name="connsiteX0" fmla="*/ 106914 w 1178893"/>
              <a:gd name="connsiteY0" fmla="*/ 461620 h 583498"/>
              <a:gd name="connsiteX1" fmla="*/ 540922 w 1178893"/>
              <a:gd name="connsiteY1" fmla="*/ 3198 h 583498"/>
              <a:gd name="connsiteX2" fmla="*/ 1118640 w 1178893"/>
              <a:gd name="connsiteY2" fmla="*/ 310749 h 583498"/>
              <a:gd name="connsiteX3" fmla="*/ 1178893 w 1178893"/>
              <a:gd name="connsiteY3" fmla="*/ 310748 h 583498"/>
              <a:gd name="connsiteX4" fmla="*/ 1081289 w 1178893"/>
              <a:gd name="connsiteY4" fmla="*/ 460682 h 583498"/>
              <a:gd name="connsiteX5" fmla="*/ 914198 w 1178893"/>
              <a:gd name="connsiteY5" fmla="*/ 310748 h 583498"/>
              <a:gd name="connsiteX6" fmla="*/ 971356 w 1178893"/>
              <a:gd name="connsiteY6" fmla="*/ 310748 h 583498"/>
              <a:gd name="connsiteX7" fmla="*/ 546669 w 1178893"/>
              <a:gd name="connsiteY7" fmla="*/ 134197 h 583498"/>
              <a:gd name="connsiteX8" fmla="*/ 208999 w 1178893"/>
              <a:gd name="connsiteY8" fmla="*/ 460682 h 583498"/>
              <a:gd name="connsiteX9" fmla="*/ 271267 w 1178893"/>
              <a:gd name="connsiteY9" fmla="*/ 462308 h 583498"/>
              <a:gd name="connsiteX10" fmla="*/ 164938 w 1178893"/>
              <a:gd name="connsiteY10" fmla="*/ 583498 h 583498"/>
              <a:gd name="connsiteX11" fmla="*/ 0 w 1178893"/>
              <a:gd name="connsiteY11" fmla="*/ 467623 h 583498"/>
              <a:gd name="connsiteX12" fmla="*/ 106914 w 1178893"/>
              <a:gd name="connsiteY12" fmla="*/ 461620 h 583498"/>
              <a:gd name="connsiteX0" fmla="*/ 72104 w 1178893"/>
              <a:gd name="connsiteY0" fmla="*/ 462862 h 583541"/>
              <a:gd name="connsiteX1" fmla="*/ 540922 w 1178893"/>
              <a:gd name="connsiteY1" fmla="*/ 3241 h 583541"/>
              <a:gd name="connsiteX2" fmla="*/ 1118640 w 1178893"/>
              <a:gd name="connsiteY2" fmla="*/ 310792 h 583541"/>
              <a:gd name="connsiteX3" fmla="*/ 1178893 w 1178893"/>
              <a:gd name="connsiteY3" fmla="*/ 310791 h 583541"/>
              <a:gd name="connsiteX4" fmla="*/ 1081289 w 1178893"/>
              <a:gd name="connsiteY4" fmla="*/ 460725 h 583541"/>
              <a:gd name="connsiteX5" fmla="*/ 914198 w 1178893"/>
              <a:gd name="connsiteY5" fmla="*/ 310791 h 583541"/>
              <a:gd name="connsiteX6" fmla="*/ 971356 w 1178893"/>
              <a:gd name="connsiteY6" fmla="*/ 310791 h 583541"/>
              <a:gd name="connsiteX7" fmla="*/ 546669 w 1178893"/>
              <a:gd name="connsiteY7" fmla="*/ 134240 h 583541"/>
              <a:gd name="connsiteX8" fmla="*/ 208999 w 1178893"/>
              <a:gd name="connsiteY8" fmla="*/ 460725 h 583541"/>
              <a:gd name="connsiteX9" fmla="*/ 271267 w 1178893"/>
              <a:gd name="connsiteY9" fmla="*/ 462351 h 583541"/>
              <a:gd name="connsiteX10" fmla="*/ 164938 w 1178893"/>
              <a:gd name="connsiteY10" fmla="*/ 583541 h 583541"/>
              <a:gd name="connsiteX11" fmla="*/ 0 w 1178893"/>
              <a:gd name="connsiteY11" fmla="*/ 467666 h 583541"/>
              <a:gd name="connsiteX12" fmla="*/ 72104 w 1178893"/>
              <a:gd name="connsiteY12" fmla="*/ 462862 h 583541"/>
              <a:gd name="connsiteX0" fmla="*/ 65047 w 1171836"/>
              <a:gd name="connsiteY0" fmla="*/ 462862 h 583541"/>
              <a:gd name="connsiteX1" fmla="*/ 533865 w 1171836"/>
              <a:gd name="connsiteY1" fmla="*/ 3241 h 583541"/>
              <a:gd name="connsiteX2" fmla="*/ 1111583 w 1171836"/>
              <a:gd name="connsiteY2" fmla="*/ 310792 h 583541"/>
              <a:gd name="connsiteX3" fmla="*/ 1171836 w 1171836"/>
              <a:gd name="connsiteY3" fmla="*/ 310791 h 583541"/>
              <a:gd name="connsiteX4" fmla="*/ 1074232 w 1171836"/>
              <a:gd name="connsiteY4" fmla="*/ 460725 h 583541"/>
              <a:gd name="connsiteX5" fmla="*/ 907141 w 1171836"/>
              <a:gd name="connsiteY5" fmla="*/ 310791 h 583541"/>
              <a:gd name="connsiteX6" fmla="*/ 964299 w 1171836"/>
              <a:gd name="connsiteY6" fmla="*/ 310791 h 583541"/>
              <a:gd name="connsiteX7" fmla="*/ 539612 w 1171836"/>
              <a:gd name="connsiteY7" fmla="*/ 134240 h 583541"/>
              <a:gd name="connsiteX8" fmla="*/ 201942 w 1171836"/>
              <a:gd name="connsiteY8" fmla="*/ 460725 h 583541"/>
              <a:gd name="connsiteX9" fmla="*/ 264210 w 1171836"/>
              <a:gd name="connsiteY9" fmla="*/ 462351 h 583541"/>
              <a:gd name="connsiteX10" fmla="*/ 157881 w 1171836"/>
              <a:gd name="connsiteY10" fmla="*/ 583541 h 583541"/>
              <a:gd name="connsiteX11" fmla="*/ 0 w 1171836"/>
              <a:gd name="connsiteY11" fmla="*/ 469401 h 583541"/>
              <a:gd name="connsiteX12" fmla="*/ 65047 w 1171836"/>
              <a:gd name="connsiteY12" fmla="*/ 462862 h 583541"/>
              <a:gd name="connsiteX0" fmla="*/ 65047 w 1171836"/>
              <a:gd name="connsiteY0" fmla="*/ 440661 h 561340"/>
              <a:gd name="connsiteX1" fmla="*/ 533785 w 1171836"/>
              <a:gd name="connsiteY1" fmla="*/ 3792 h 561340"/>
              <a:gd name="connsiteX2" fmla="*/ 1111583 w 1171836"/>
              <a:gd name="connsiteY2" fmla="*/ 288591 h 561340"/>
              <a:gd name="connsiteX3" fmla="*/ 1171836 w 1171836"/>
              <a:gd name="connsiteY3" fmla="*/ 288590 h 561340"/>
              <a:gd name="connsiteX4" fmla="*/ 1074232 w 1171836"/>
              <a:gd name="connsiteY4" fmla="*/ 438524 h 561340"/>
              <a:gd name="connsiteX5" fmla="*/ 907141 w 1171836"/>
              <a:gd name="connsiteY5" fmla="*/ 288590 h 561340"/>
              <a:gd name="connsiteX6" fmla="*/ 964299 w 1171836"/>
              <a:gd name="connsiteY6" fmla="*/ 288590 h 561340"/>
              <a:gd name="connsiteX7" fmla="*/ 539612 w 1171836"/>
              <a:gd name="connsiteY7" fmla="*/ 112039 h 561340"/>
              <a:gd name="connsiteX8" fmla="*/ 201942 w 1171836"/>
              <a:gd name="connsiteY8" fmla="*/ 438524 h 561340"/>
              <a:gd name="connsiteX9" fmla="*/ 264210 w 1171836"/>
              <a:gd name="connsiteY9" fmla="*/ 440150 h 561340"/>
              <a:gd name="connsiteX10" fmla="*/ 157881 w 1171836"/>
              <a:gd name="connsiteY10" fmla="*/ 561340 h 561340"/>
              <a:gd name="connsiteX11" fmla="*/ 0 w 1171836"/>
              <a:gd name="connsiteY11" fmla="*/ 447200 h 561340"/>
              <a:gd name="connsiteX12" fmla="*/ 65047 w 1171836"/>
              <a:gd name="connsiteY12" fmla="*/ 440661 h 561340"/>
              <a:gd name="connsiteX0" fmla="*/ 65047 w 1171836"/>
              <a:gd name="connsiteY0" fmla="*/ 449431 h 570110"/>
              <a:gd name="connsiteX1" fmla="*/ 536843 w 1171836"/>
              <a:gd name="connsiteY1" fmla="*/ 3554 h 570110"/>
              <a:gd name="connsiteX2" fmla="*/ 1111583 w 1171836"/>
              <a:gd name="connsiteY2" fmla="*/ 297361 h 570110"/>
              <a:gd name="connsiteX3" fmla="*/ 1171836 w 1171836"/>
              <a:gd name="connsiteY3" fmla="*/ 297360 h 570110"/>
              <a:gd name="connsiteX4" fmla="*/ 1074232 w 1171836"/>
              <a:gd name="connsiteY4" fmla="*/ 447294 h 570110"/>
              <a:gd name="connsiteX5" fmla="*/ 907141 w 1171836"/>
              <a:gd name="connsiteY5" fmla="*/ 297360 h 570110"/>
              <a:gd name="connsiteX6" fmla="*/ 964299 w 1171836"/>
              <a:gd name="connsiteY6" fmla="*/ 297360 h 570110"/>
              <a:gd name="connsiteX7" fmla="*/ 539612 w 1171836"/>
              <a:gd name="connsiteY7" fmla="*/ 120809 h 570110"/>
              <a:gd name="connsiteX8" fmla="*/ 201942 w 1171836"/>
              <a:gd name="connsiteY8" fmla="*/ 447294 h 570110"/>
              <a:gd name="connsiteX9" fmla="*/ 264210 w 1171836"/>
              <a:gd name="connsiteY9" fmla="*/ 448920 h 570110"/>
              <a:gd name="connsiteX10" fmla="*/ 157881 w 1171836"/>
              <a:gd name="connsiteY10" fmla="*/ 570110 h 570110"/>
              <a:gd name="connsiteX11" fmla="*/ 0 w 1171836"/>
              <a:gd name="connsiteY11" fmla="*/ 455970 h 570110"/>
              <a:gd name="connsiteX12" fmla="*/ 65047 w 1171836"/>
              <a:gd name="connsiteY12" fmla="*/ 449431 h 57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836" h="570110">
                <a:moveTo>
                  <a:pt x="65047" y="449431"/>
                </a:moveTo>
                <a:cubicBezTo>
                  <a:pt x="65047" y="215880"/>
                  <a:pt x="362420" y="28899"/>
                  <a:pt x="536843" y="3554"/>
                </a:cubicBezTo>
                <a:cubicBezTo>
                  <a:pt x="711266" y="-21791"/>
                  <a:pt x="1029464" y="89681"/>
                  <a:pt x="1111583" y="297361"/>
                </a:cubicBezTo>
                <a:lnTo>
                  <a:pt x="1171836" y="297360"/>
                </a:lnTo>
                <a:lnTo>
                  <a:pt x="1074232" y="447294"/>
                </a:lnTo>
                <a:lnTo>
                  <a:pt x="907141" y="297360"/>
                </a:lnTo>
                <a:lnTo>
                  <a:pt x="964299" y="297360"/>
                </a:lnTo>
                <a:cubicBezTo>
                  <a:pt x="884713" y="168841"/>
                  <a:pt x="712913" y="97420"/>
                  <a:pt x="539612" y="120809"/>
                </a:cubicBezTo>
                <a:cubicBezTo>
                  <a:pt x="344861" y="147093"/>
                  <a:pt x="201942" y="285278"/>
                  <a:pt x="201942" y="447294"/>
                </a:cubicBezTo>
                <a:lnTo>
                  <a:pt x="264210" y="448920"/>
                </a:lnTo>
                <a:lnTo>
                  <a:pt x="157881" y="570110"/>
                </a:lnTo>
                <a:lnTo>
                  <a:pt x="0" y="455970"/>
                </a:lnTo>
                <a:lnTo>
                  <a:pt x="65047" y="449431"/>
                </a:lnTo>
                <a:close/>
              </a:path>
            </a:pathLst>
          </a:custGeom>
          <a:solidFill>
            <a:srgbClr val="60B7D8"/>
          </a:solidFill>
          <a:ln>
            <a:solidFill>
              <a:srgbClr val="01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ad arco 3"/>
          <p:cNvSpPr/>
          <p:nvPr/>
        </p:nvSpPr>
        <p:spPr>
          <a:xfrm rot="7236084">
            <a:off x="9859781" y="4903404"/>
            <a:ext cx="1171836" cy="669870"/>
          </a:xfrm>
          <a:custGeom>
            <a:avLst/>
            <a:gdLst>
              <a:gd name="connsiteX0" fmla="*/ 66174 w 1203158"/>
              <a:gd name="connsiteY0" fmla="*/ 529390 h 1058779"/>
              <a:gd name="connsiteX1" fmla="*/ 534990 w 1203158"/>
              <a:gd name="connsiteY1" fmla="*/ 69771 h 1058779"/>
              <a:gd name="connsiteX2" fmla="*/ 1108162 w 1203158"/>
              <a:gd name="connsiteY2" fmla="*/ 379456 h 1058779"/>
              <a:gd name="connsiteX3" fmla="*/ 1168415 w 1203158"/>
              <a:gd name="connsiteY3" fmla="*/ 379455 h 1058779"/>
              <a:gd name="connsiteX4" fmla="*/ 1070811 w 1203158"/>
              <a:gd name="connsiteY4" fmla="*/ 529389 h 1058779"/>
              <a:gd name="connsiteX5" fmla="*/ 903720 w 1203158"/>
              <a:gd name="connsiteY5" fmla="*/ 379455 h 1058779"/>
              <a:gd name="connsiteX6" fmla="*/ 960878 w 1203158"/>
              <a:gd name="connsiteY6" fmla="*/ 379455 h 1058779"/>
              <a:gd name="connsiteX7" fmla="*/ 536191 w 1203158"/>
              <a:gd name="connsiteY7" fmla="*/ 202904 h 1058779"/>
              <a:gd name="connsiteX8" fmla="*/ 198521 w 1203158"/>
              <a:gd name="connsiteY8" fmla="*/ 529389 h 1058779"/>
              <a:gd name="connsiteX9" fmla="*/ 66174 w 1203158"/>
              <a:gd name="connsiteY9" fmla="*/ 529390 h 1058779"/>
              <a:gd name="connsiteX0" fmla="*/ 0 w 1102241"/>
              <a:gd name="connsiteY0" fmla="*/ 463242 h 463242"/>
              <a:gd name="connsiteX1" fmla="*/ 468816 w 1102241"/>
              <a:gd name="connsiteY1" fmla="*/ 3623 h 463242"/>
              <a:gd name="connsiteX2" fmla="*/ 1041988 w 1102241"/>
              <a:gd name="connsiteY2" fmla="*/ 313308 h 463242"/>
              <a:gd name="connsiteX3" fmla="*/ 1102241 w 1102241"/>
              <a:gd name="connsiteY3" fmla="*/ 313307 h 463242"/>
              <a:gd name="connsiteX4" fmla="*/ 1004637 w 1102241"/>
              <a:gd name="connsiteY4" fmla="*/ 463241 h 463242"/>
              <a:gd name="connsiteX5" fmla="*/ 837546 w 1102241"/>
              <a:gd name="connsiteY5" fmla="*/ 313307 h 463242"/>
              <a:gd name="connsiteX6" fmla="*/ 894704 w 1102241"/>
              <a:gd name="connsiteY6" fmla="*/ 313307 h 463242"/>
              <a:gd name="connsiteX7" fmla="*/ 470017 w 1102241"/>
              <a:gd name="connsiteY7" fmla="*/ 136756 h 463242"/>
              <a:gd name="connsiteX8" fmla="*/ 132347 w 1102241"/>
              <a:gd name="connsiteY8" fmla="*/ 463241 h 463242"/>
              <a:gd name="connsiteX9" fmla="*/ 0 w 1102241"/>
              <a:gd name="connsiteY9" fmla="*/ 463242 h 463242"/>
              <a:gd name="connsiteX0" fmla="*/ 0 w 1102241"/>
              <a:gd name="connsiteY0" fmla="*/ 463242 h 464670"/>
              <a:gd name="connsiteX1" fmla="*/ 468816 w 1102241"/>
              <a:gd name="connsiteY1" fmla="*/ 3623 h 464670"/>
              <a:gd name="connsiteX2" fmla="*/ 1041988 w 1102241"/>
              <a:gd name="connsiteY2" fmla="*/ 313308 h 464670"/>
              <a:gd name="connsiteX3" fmla="*/ 1102241 w 1102241"/>
              <a:gd name="connsiteY3" fmla="*/ 313307 h 464670"/>
              <a:gd name="connsiteX4" fmla="*/ 1004637 w 1102241"/>
              <a:gd name="connsiteY4" fmla="*/ 463241 h 464670"/>
              <a:gd name="connsiteX5" fmla="*/ 837546 w 1102241"/>
              <a:gd name="connsiteY5" fmla="*/ 313307 h 464670"/>
              <a:gd name="connsiteX6" fmla="*/ 894704 w 1102241"/>
              <a:gd name="connsiteY6" fmla="*/ 313307 h 464670"/>
              <a:gd name="connsiteX7" fmla="*/ 470017 w 1102241"/>
              <a:gd name="connsiteY7" fmla="*/ 136756 h 464670"/>
              <a:gd name="connsiteX8" fmla="*/ 132347 w 1102241"/>
              <a:gd name="connsiteY8" fmla="*/ 463241 h 464670"/>
              <a:gd name="connsiteX9" fmla="*/ 129564 w 1102241"/>
              <a:gd name="connsiteY9" fmla="*/ 464670 h 464670"/>
              <a:gd name="connsiteX10" fmla="*/ 0 w 1102241"/>
              <a:gd name="connsiteY10" fmla="*/ 463242 h 464670"/>
              <a:gd name="connsiteX0" fmla="*/ 0 w 1102241"/>
              <a:gd name="connsiteY0" fmla="*/ 463242 h 464867"/>
              <a:gd name="connsiteX1" fmla="*/ 468816 w 1102241"/>
              <a:gd name="connsiteY1" fmla="*/ 3623 h 464867"/>
              <a:gd name="connsiteX2" fmla="*/ 1041988 w 1102241"/>
              <a:gd name="connsiteY2" fmla="*/ 313308 h 464867"/>
              <a:gd name="connsiteX3" fmla="*/ 1102241 w 1102241"/>
              <a:gd name="connsiteY3" fmla="*/ 313307 h 464867"/>
              <a:gd name="connsiteX4" fmla="*/ 1004637 w 1102241"/>
              <a:gd name="connsiteY4" fmla="*/ 463241 h 464867"/>
              <a:gd name="connsiteX5" fmla="*/ 837546 w 1102241"/>
              <a:gd name="connsiteY5" fmla="*/ 313307 h 464867"/>
              <a:gd name="connsiteX6" fmla="*/ 894704 w 1102241"/>
              <a:gd name="connsiteY6" fmla="*/ 313307 h 464867"/>
              <a:gd name="connsiteX7" fmla="*/ 470017 w 1102241"/>
              <a:gd name="connsiteY7" fmla="*/ 136756 h 464867"/>
              <a:gd name="connsiteX8" fmla="*/ 132347 w 1102241"/>
              <a:gd name="connsiteY8" fmla="*/ 463241 h 464867"/>
              <a:gd name="connsiteX9" fmla="*/ 194615 w 1102241"/>
              <a:gd name="connsiteY9" fmla="*/ 464867 h 464867"/>
              <a:gd name="connsiteX10" fmla="*/ 0 w 1102241"/>
              <a:gd name="connsiteY10" fmla="*/ 463242 h 464867"/>
              <a:gd name="connsiteX0" fmla="*/ 0 w 1102241"/>
              <a:gd name="connsiteY0" fmla="*/ 463242 h 464867"/>
              <a:gd name="connsiteX1" fmla="*/ 468816 w 1102241"/>
              <a:gd name="connsiteY1" fmla="*/ 3623 h 464867"/>
              <a:gd name="connsiteX2" fmla="*/ 1041988 w 1102241"/>
              <a:gd name="connsiteY2" fmla="*/ 313308 h 464867"/>
              <a:gd name="connsiteX3" fmla="*/ 1102241 w 1102241"/>
              <a:gd name="connsiteY3" fmla="*/ 313307 h 464867"/>
              <a:gd name="connsiteX4" fmla="*/ 1004637 w 1102241"/>
              <a:gd name="connsiteY4" fmla="*/ 463241 h 464867"/>
              <a:gd name="connsiteX5" fmla="*/ 837546 w 1102241"/>
              <a:gd name="connsiteY5" fmla="*/ 313307 h 464867"/>
              <a:gd name="connsiteX6" fmla="*/ 894704 w 1102241"/>
              <a:gd name="connsiteY6" fmla="*/ 313307 h 464867"/>
              <a:gd name="connsiteX7" fmla="*/ 470017 w 1102241"/>
              <a:gd name="connsiteY7" fmla="*/ 136756 h 464867"/>
              <a:gd name="connsiteX8" fmla="*/ 132347 w 1102241"/>
              <a:gd name="connsiteY8" fmla="*/ 463241 h 464867"/>
              <a:gd name="connsiteX9" fmla="*/ 194615 w 1102241"/>
              <a:gd name="connsiteY9" fmla="*/ 464867 h 464867"/>
              <a:gd name="connsiteX10" fmla="*/ 0 w 1102241"/>
              <a:gd name="connsiteY10" fmla="*/ 463242 h 464867"/>
              <a:gd name="connsiteX0" fmla="*/ 0 w 1102241"/>
              <a:gd name="connsiteY0" fmla="*/ 463242 h 464867"/>
              <a:gd name="connsiteX1" fmla="*/ 468816 w 1102241"/>
              <a:gd name="connsiteY1" fmla="*/ 3623 h 464867"/>
              <a:gd name="connsiteX2" fmla="*/ 1041988 w 1102241"/>
              <a:gd name="connsiteY2" fmla="*/ 313308 h 464867"/>
              <a:gd name="connsiteX3" fmla="*/ 1102241 w 1102241"/>
              <a:gd name="connsiteY3" fmla="*/ 313307 h 464867"/>
              <a:gd name="connsiteX4" fmla="*/ 1004637 w 1102241"/>
              <a:gd name="connsiteY4" fmla="*/ 463241 h 464867"/>
              <a:gd name="connsiteX5" fmla="*/ 837546 w 1102241"/>
              <a:gd name="connsiteY5" fmla="*/ 313307 h 464867"/>
              <a:gd name="connsiteX6" fmla="*/ 894704 w 1102241"/>
              <a:gd name="connsiteY6" fmla="*/ 313307 h 464867"/>
              <a:gd name="connsiteX7" fmla="*/ 470017 w 1102241"/>
              <a:gd name="connsiteY7" fmla="*/ 136756 h 464867"/>
              <a:gd name="connsiteX8" fmla="*/ 132347 w 1102241"/>
              <a:gd name="connsiteY8" fmla="*/ 463241 h 464867"/>
              <a:gd name="connsiteX9" fmla="*/ 194615 w 1102241"/>
              <a:gd name="connsiteY9" fmla="*/ 464867 h 464867"/>
              <a:gd name="connsiteX10" fmla="*/ 191756 w 1102241"/>
              <a:gd name="connsiteY10" fmla="*/ 464039 h 464867"/>
              <a:gd name="connsiteX11" fmla="*/ 0 w 1102241"/>
              <a:gd name="connsiteY11" fmla="*/ 463242 h 464867"/>
              <a:gd name="connsiteX0" fmla="*/ 0 w 1102241"/>
              <a:gd name="connsiteY0" fmla="*/ 463242 h 593052"/>
              <a:gd name="connsiteX1" fmla="*/ 468816 w 1102241"/>
              <a:gd name="connsiteY1" fmla="*/ 3623 h 593052"/>
              <a:gd name="connsiteX2" fmla="*/ 1041988 w 1102241"/>
              <a:gd name="connsiteY2" fmla="*/ 313308 h 593052"/>
              <a:gd name="connsiteX3" fmla="*/ 1102241 w 1102241"/>
              <a:gd name="connsiteY3" fmla="*/ 313307 h 593052"/>
              <a:gd name="connsiteX4" fmla="*/ 1004637 w 1102241"/>
              <a:gd name="connsiteY4" fmla="*/ 463241 h 593052"/>
              <a:gd name="connsiteX5" fmla="*/ 837546 w 1102241"/>
              <a:gd name="connsiteY5" fmla="*/ 313307 h 593052"/>
              <a:gd name="connsiteX6" fmla="*/ 894704 w 1102241"/>
              <a:gd name="connsiteY6" fmla="*/ 313307 h 593052"/>
              <a:gd name="connsiteX7" fmla="*/ 470017 w 1102241"/>
              <a:gd name="connsiteY7" fmla="*/ 136756 h 593052"/>
              <a:gd name="connsiteX8" fmla="*/ 132347 w 1102241"/>
              <a:gd name="connsiteY8" fmla="*/ 463241 h 593052"/>
              <a:gd name="connsiteX9" fmla="*/ 194615 w 1102241"/>
              <a:gd name="connsiteY9" fmla="*/ 464867 h 593052"/>
              <a:gd name="connsiteX10" fmla="*/ 101766 w 1102241"/>
              <a:gd name="connsiteY10" fmla="*/ 593052 h 593052"/>
              <a:gd name="connsiteX11" fmla="*/ 0 w 1102241"/>
              <a:gd name="connsiteY11" fmla="*/ 463242 h 593052"/>
              <a:gd name="connsiteX0" fmla="*/ 0 w 1102241"/>
              <a:gd name="connsiteY0" fmla="*/ 463242 h 593052"/>
              <a:gd name="connsiteX1" fmla="*/ 468816 w 1102241"/>
              <a:gd name="connsiteY1" fmla="*/ 3623 h 593052"/>
              <a:gd name="connsiteX2" fmla="*/ 1041988 w 1102241"/>
              <a:gd name="connsiteY2" fmla="*/ 313308 h 593052"/>
              <a:gd name="connsiteX3" fmla="*/ 1102241 w 1102241"/>
              <a:gd name="connsiteY3" fmla="*/ 313307 h 593052"/>
              <a:gd name="connsiteX4" fmla="*/ 1004637 w 1102241"/>
              <a:gd name="connsiteY4" fmla="*/ 463241 h 593052"/>
              <a:gd name="connsiteX5" fmla="*/ 837546 w 1102241"/>
              <a:gd name="connsiteY5" fmla="*/ 313307 h 593052"/>
              <a:gd name="connsiteX6" fmla="*/ 894704 w 1102241"/>
              <a:gd name="connsiteY6" fmla="*/ 313307 h 593052"/>
              <a:gd name="connsiteX7" fmla="*/ 470017 w 1102241"/>
              <a:gd name="connsiteY7" fmla="*/ 136756 h 593052"/>
              <a:gd name="connsiteX8" fmla="*/ 132347 w 1102241"/>
              <a:gd name="connsiteY8" fmla="*/ 463241 h 593052"/>
              <a:gd name="connsiteX9" fmla="*/ 194615 w 1102241"/>
              <a:gd name="connsiteY9" fmla="*/ 464867 h 593052"/>
              <a:gd name="connsiteX10" fmla="*/ 101766 w 1102241"/>
              <a:gd name="connsiteY10" fmla="*/ 593052 h 593052"/>
              <a:gd name="connsiteX11" fmla="*/ 0 w 1102241"/>
              <a:gd name="connsiteY11" fmla="*/ 463242 h 593052"/>
              <a:gd name="connsiteX0" fmla="*/ 0 w 1102241"/>
              <a:gd name="connsiteY0" fmla="*/ 463242 h 600810"/>
              <a:gd name="connsiteX1" fmla="*/ 468816 w 1102241"/>
              <a:gd name="connsiteY1" fmla="*/ 3623 h 600810"/>
              <a:gd name="connsiteX2" fmla="*/ 1041988 w 1102241"/>
              <a:gd name="connsiteY2" fmla="*/ 313308 h 600810"/>
              <a:gd name="connsiteX3" fmla="*/ 1102241 w 1102241"/>
              <a:gd name="connsiteY3" fmla="*/ 313307 h 600810"/>
              <a:gd name="connsiteX4" fmla="*/ 1004637 w 1102241"/>
              <a:gd name="connsiteY4" fmla="*/ 463241 h 600810"/>
              <a:gd name="connsiteX5" fmla="*/ 837546 w 1102241"/>
              <a:gd name="connsiteY5" fmla="*/ 313307 h 600810"/>
              <a:gd name="connsiteX6" fmla="*/ 894704 w 1102241"/>
              <a:gd name="connsiteY6" fmla="*/ 313307 h 600810"/>
              <a:gd name="connsiteX7" fmla="*/ 470017 w 1102241"/>
              <a:gd name="connsiteY7" fmla="*/ 136756 h 600810"/>
              <a:gd name="connsiteX8" fmla="*/ 132347 w 1102241"/>
              <a:gd name="connsiteY8" fmla="*/ 463241 h 600810"/>
              <a:gd name="connsiteX9" fmla="*/ 194615 w 1102241"/>
              <a:gd name="connsiteY9" fmla="*/ 464867 h 600810"/>
              <a:gd name="connsiteX10" fmla="*/ 96424 w 1102241"/>
              <a:gd name="connsiteY10" fmla="*/ 600810 h 600810"/>
              <a:gd name="connsiteX11" fmla="*/ 0 w 1102241"/>
              <a:gd name="connsiteY11" fmla="*/ 463242 h 600810"/>
              <a:gd name="connsiteX0" fmla="*/ 0 w 1102241"/>
              <a:gd name="connsiteY0" fmla="*/ 462742 h 600310"/>
              <a:gd name="connsiteX1" fmla="*/ 468816 w 1102241"/>
              <a:gd name="connsiteY1" fmla="*/ 3123 h 600310"/>
              <a:gd name="connsiteX2" fmla="*/ 1041988 w 1102241"/>
              <a:gd name="connsiteY2" fmla="*/ 312808 h 600310"/>
              <a:gd name="connsiteX3" fmla="*/ 1102241 w 1102241"/>
              <a:gd name="connsiteY3" fmla="*/ 312807 h 600310"/>
              <a:gd name="connsiteX4" fmla="*/ 1004637 w 1102241"/>
              <a:gd name="connsiteY4" fmla="*/ 462741 h 600310"/>
              <a:gd name="connsiteX5" fmla="*/ 837546 w 1102241"/>
              <a:gd name="connsiteY5" fmla="*/ 312807 h 600310"/>
              <a:gd name="connsiteX6" fmla="*/ 894704 w 1102241"/>
              <a:gd name="connsiteY6" fmla="*/ 312807 h 600310"/>
              <a:gd name="connsiteX7" fmla="*/ 470017 w 1102241"/>
              <a:gd name="connsiteY7" fmla="*/ 136256 h 600310"/>
              <a:gd name="connsiteX8" fmla="*/ 132347 w 1102241"/>
              <a:gd name="connsiteY8" fmla="*/ 462741 h 600310"/>
              <a:gd name="connsiteX9" fmla="*/ 194615 w 1102241"/>
              <a:gd name="connsiteY9" fmla="*/ 464367 h 600310"/>
              <a:gd name="connsiteX10" fmla="*/ 96424 w 1102241"/>
              <a:gd name="connsiteY10" fmla="*/ 600310 h 600310"/>
              <a:gd name="connsiteX11" fmla="*/ 0 w 1102241"/>
              <a:gd name="connsiteY11" fmla="*/ 462742 h 600310"/>
              <a:gd name="connsiteX0" fmla="*/ 0 w 1102241"/>
              <a:gd name="connsiteY0" fmla="*/ 462742 h 600310"/>
              <a:gd name="connsiteX1" fmla="*/ 468816 w 1102241"/>
              <a:gd name="connsiteY1" fmla="*/ 3123 h 600310"/>
              <a:gd name="connsiteX2" fmla="*/ 1041988 w 1102241"/>
              <a:gd name="connsiteY2" fmla="*/ 312808 h 600310"/>
              <a:gd name="connsiteX3" fmla="*/ 1102241 w 1102241"/>
              <a:gd name="connsiteY3" fmla="*/ 312807 h 600310"/>
              <a:gd name="connsiteX4" fmla="*/ 1004637 w 1102241"/>
              <a:gd name="connsiteY4" fmla="*/ 462741 h 600310"/>
              <a:gd name="connsiteX5" fmla="*/ 837546 w 1102241"/>
              <a:gd name="connsiteY5" fmla="*/ 312807 h 600310"/>
              <a:gd name="connsiteX6" fmla="*/ 894704 w 1102241"/>
              <a:gd name="connsiteY6" fmla="*/ 312807 h 600310"/>
              <a:gd name="connsiteX7" fmla="*/ 470017 w 1102241"/>
              <a:gd name="connsiteY7" fmla="*/ 136256 h 600310"/>
              <a:gd name="connsiteX8" fmla="*/ 132347 w 1102241"/>
              <a:gd name="connsiteY8" fmla="*/ 462741 h 600310"/>
              <a:gd name="connsiteX9" fmla="*/ 194615 w 1102241"/>
              <a:gd name="connsiteY9" fmla="*/ 464367 h 600310"/>
              <a:gd name="connsiteX10" fmla="*/ 96424 w 1102241"/>
              <a:gd name="connsiteY10" fmla="*/ 600310 h 600310"/>
              <a:gd name="connsiteX11" fmla="*/ 52427 w 1102241"/>
              <a:gd name="connsiteY11" fmla="*/ 537988 h 600310"/>
              <a:gd name="connsiteX12" fmla="*/ 0 w 1102241"/>
              <a:gd name="connsiteY12" fmla="*/ 462742 h 600310"/>
              <a:gd name="connsiteX0" fmla="*/ 96682 w 1198923"/>
              <a:gd name="connsiteY0" fmla="*/ 462742 h 600310"/>
              <a:gd name="connsiteX1" fmla="*/ 565498 w 1198923"/>
              <a:gd name="connsiteY1" fmla="*/ 3123 h 600310"/>
              <a:gd name="connsiteX2" fmla="*/ 1138670 w 1198923"/>
              <a:gd name="connsiteY2" fmla="*/ 312808 h 600310"/>
              <a:gd name="connsiteX3" fmla="*/ 1198923 w 1198923"/>
              <a:gd name="connsiteY3" fmla="*/ 312807 h 600310"/>
              <a:gd name="connsiteX4" fmla="*/ 1101319 w 1198923"/>
              <a:gd name="connsiteY4" fmla="*/ 462741 h 600310"/>
              <a:gd name="connsiteX5" fmla="*/ 934228 w 1198923"/>
              <a:gd name="connsiteY5" fmla="*/ 312807 h 600310"/>
              <a:gd name="connsiteX6" fmla="*/ 991386 w 1198923"/>
              <a:gd name="connsiteY6" fmla="*/ 312807 h 600310"/>
              <a:gd name="connsiteX7" fmla="*/ 566699 w 1198923"/>
              <a:gd name="connsiteY7" fmla="*/ 136256 h 600310"/>
              <a:gd name="connsiteX8" fmla="*/ 229029 w 1198923"/>
              <a:gd name="connsiteY8" fmla="*/ 462741 h 600310"/>
              <a:gd name="connsiteX9" fmla="*/ 291297 w 1198923"/>
              <a:gd name="connsiteY9" fmla="*/ 464367 h 600310"/>
              <a:gd name="connsiteX10" fmla="*/ 193106 w 1198923"/>
              <a:gd name="connsiteY10" fmla="*/ 600310 h 600310"/>
              <a:gd name="connsiteX11" fmla="*/ 0 w 1198923"/>
              <a:gd name="connsiteY11" fmla="*/ 463893 h 600310"/>
              <a:gd name="connsiteX12" fmla="*/ 96682 w 1198923"/>
              <a:gd name="connsiteY12" fmla="*/ 462742 h 600310"/>
              <a:gd name="connsiteX0" fmla="*/ 96682 w 1198923"/>
              <a:gd name="connsiteY0" fmla="*/ 462742 h 585557"/>
              <a:gd name="connsiteX1" fmla="*/ 565498 w 1198923"/>
              <a:gd name="connsiteY1" fmla="*/ 3123 h 585557"/>
              <a:gd name="connsiteX2" fmla="*/ 1138670 w 1198923"/>
              <a:gd name="connsiteY2" fmla="*/ 312808 h 585557"/>
              <a:gd name="connsiteX3" fmla="*/ 1198923 w 1198923"/>
              <a:gd name="connsiteY3" fmla="*/ 312807 h 585557"/>
              <a:gd name="connsiteX4" fmla="*/ 1101319 w 1198923"/>
              <a:gd name="connsiteY4" fmla="*/ 462741 h 585557"/>
              <a:gd name="connsiteX5" fmla="*/ 934228 w 1198923"/>
              <a:gd name="connsiteY5" fmla="*/ 312807 h 585557"/>
              <a:gd name="connsiteX6" fmla="*/ 991386 w 1198923"/>
              <a:gd name="connsiteY6" fmla="*/ 312807 h 585557"/>
              <a:gd name="connsiteX7" fmla="*/ 566699 w 1198923"/>
              <a:gd name="connsiteY7" fmla="*/ 136256 h 585557"/>
              <a:gd name="connsiteX8" fmla="*/ 229029 w 1198923"/>
              <a:gd name="connsiteY8" fmla="*/ 462741 h 585557"/>
              <a:gd name="connsiteX9" fmla="*/ 291297 w 1198923"/>
              <a:gd name="connsiteY9" fmla="*/ 464367 h 585557"/>
              <a:gd name="connsiteX10" fmla="*/ 184968 w 1198923"/>
              <a:gd name="connsiteY10" fmla="*/ 585557 h 585557"/>
              <a:gd name="connsiteX11" fmla="*/ 0 w 1198923"/>
              <a:gd name="connsiteY11" fmla="*/ 463893 h 585557"/>
              <a:gd name="connsiteX12" fmla="*/ 96682 w 1198923"/>
              <a:gd name="connsiteY12" fmla="*/ 462742 h 585557"/>
              <a:gd name="connsiteX0" fmla="*/ 76652 w 1178893"/>
              <a:gd name="connsiteY0" fmla="*/ 462742 h 585557"/>
              <a:gd name="connsiteX1" fmla="*/ 545468 w 1178893"/>
              <a:gd name="connsiteY1" fmla="*/ 3123 h 585557"/>
              <a:gd name="connsiteX2" fmla="*/ 1118640 w 1178893"/>
              <a:gd name="connsiteY2" fmla="*/ 312808 h 585557"/>
              <a:gd name="connsiteX3" fmla="*/ 1178893 w 1178893"/>
              <a:gd name="connsiteY3" fmla="*/ 312807 h 585557"/>
              <a:gd name="connsiteX4" fmla="*/ 1081289 w 1178893"/>
              <a:gd name="connsiteY4" fmla="*/ 462741 h 585557"/>
              <a:gd name="connsiteX5" fmla="*/ 914198 w 1178893"/>
              <a:gd name="connsiteY5" fmla="*/ 312807 h 585557"/>
              <a:gd name="connsiteX6" fmla="*/ 971356 w 1178893"/>
              <a:gd name="connsiteY6" fmla="*/ 312807 h 585557"/>
              <a:gd name="connsiteX7" fmla="*/ 546669 w 1178893"/>
              <a:gd name="connsiteY7" fmla="*/ 136256 h 585557"/>
              <a:gd name="connsiteX8" fmla="*/ 208999 w 1178893"/>
              <a:gd name="connsiteY8" fmla="*/ 462741 h 585557"/>
              <a:gd name="connsiteX9" fmla="*/ 271267 w 1178893"/>
              <a:gd name="connsiteY9" fmla="*/ 464367 h 585557"/>
              <a:gd name="connsiteX10" fmla="*/ 164938 w 1178893"/>
              <a:gd name="connsiteY10" fmla="*/ 585557 h 585557"/>
              <a:gd name="connsiteX11" fmla="*/ 0 w 1178893"/>
              <a:gd name="connsiteY11" fmla="*/ 469682 h 585557"/>
              <a:gd name="connsiteX12" fmla="*/ 76652 w 1178893"/>
              <a:gd name="connsiteY12" fmla="*/ 462742 h 585557"/>
              <a:gd name="connsiteX0" fmla="*/ 76652 w 1178893"/>
              <a:gd name="connsiteY0" fmla="*/ 433447 h 556262"/>
              <a:gd name="connsiteX1" fmla="*/ 535273 w 1178893"/>
              <a:gd name="connsiteY1" fmla="*/ 3853 h 556262"/>
              <a:gd name="connsiteX2" fmla="*/ 1118640 w 1178893"/>
              <a:gd name="connsiteY2" fmla="*/ 283513 h 556262"/>
              <a:gd name="connsiteX3" fmla="*/ 1178893 w 1178893"/>
              <a:gd name="connsiteY3" fmla="*/ 283512 h 556262"/>
              <a:gd name="connsiteX4" fmla="*/ 1081289 w 1178893"/>
              <a:gd name="connsiteY4" fmla="*/ 433446 h 556262"/>
              <a:gd name="connsiteX5" fmla="*/ 914198 w 1178893"/>
              <a:gd name="connsiteY5" fmla="*/ 283512 h 556262"/>
              <a:gd name="connsiteX6" fmla="*/ 971356 w 1178893"/>
              <a:gd name="connsiteY6" fmla="*/ 283512 h 556262"/>
              <a:gd name="connsiteX7" fmla="*/ 546669 w 1178893"/>
              <a:gd name="connsiteY7" fmla="*/ 106961 h 556262"/>
              <a:gd name="connsiteX8" fmla="*/ 208999 w 1178893"/>
              <a:gd name="connsiteY8" fmla="*/ 433446 h 556262"/>
              <a:gd name="connsiteX9" fmla="*/ 271267 w 1178893"/>
              <a:gd name="connsiteY9" fmla="*/ 435072 h 556262"/>
              <a:gd name="connsiteX10" fmla="*/ 164938 w 1178893"/>
              <a:gd name="connsiteY10" fmla="*/ 556262 h 556262"/>
              <a:gd name="connsiteX11" fmla="*/ 0 w 1178893"/>
              <a:gd name="connsiteY11" fmla="*/ 440387 h 556262"/>
              <a:gd name="connsiteX12" fmla="*/ 76652 w 1178893"/>
              <a:gd name="connsiteY12" fmla="*/ 433447 h 556262"/>
              <a:gd name="connsiteX0" fmla="*/ 106914 w 1178893"/>
              <a:gd name="connsiteY0" fmla="*/ 434422 h 556300"/>
              <a:gd name="connsiteX1" fmla="*/ 535273 w 1178893"/>
              <a:gd name="connsiteY1" fmla="*/ 3891 h 556300"/>
              <a:gd name="connsiteX2" fmla="*/ 1118640 w 1178893"/>
              <a:gd name="connsiteY2" fmla="*/ 283551 h 556300"/>
              <a:gd name="connsiteX3" fmla="*/ 1178893 w 1178893"/>
              <a:gd name="connsiteY3" fmla="*/ 283550 h 556300"/>
              <a:gd name="connsiteX4" fmla="*/ 1081289 w 1178893"/>
              <a:gd name="connsiteY4" fmla="*/ 433484 h 556300"/>
              <a:gd name="connsiteX5" fmla="*/ 914198 w 1178893"/>
              <a:gd name="connsiteY5" fmla="*/ 283550 h 556300"/>
              <a:gd name="connsiteX6" fmla="*/ 971356 w 1178893"/>
              <a:gd name="connsiteY6" fmla="*/ 283550 h 556300"/>
              <a:gd name="connsiteX7" fmla="*/ 546669 w 1178893"/>
              <a:gd name="connsiteY7" fmla="*/ 106999 h 556300"/>
              <a:gd name="connsiteX8" fmla="*/ 208999 w 1178893"/>
              <a:gd name="connsiteY8" fmla="*/ 433484 h 556300"/>
              <a:gd name="connsiteX9" fmla="*/ 271267 w 1178893"/>
              <a:gd name="connsiteY9" fmla="*/ 435110 h 556300"/>
              <a:gd name="connsiteX10" fmla="*/ 164938 w 1178893"/>
              <a:gd name="connsiteY10" fmla="*/ 556300 h 556300"/>
              <a:gd name="connsiteX11" fmla="*/ 0 w 1178893"/>
              <a:gd name="connsiteY11" fmla="*/ 440425 h 556300"/>
              <a:gd name="connsiteX12" fmla="*/ 106914 w 1178893"/>
              <a:gd name="connsiteY12" fmla="*/ 434422 h 556300"/>
              <a:gd name="connsiteX0" fmla="*/ 106914 w 1178893"/>
              <a:gd name="connsiteY0" fmla="*/ 461620 h 583498"/>
              <a:gd name="connsiteX1" fmla="*/ 540922 w 1178893"/>
              <a:gd name="connsiteY1" fmla="*/ 3198 h 583498"/>
              <a:gd name="connsiteX2" fmla="*/ 1118640 w 1178893"/>
              <a:gd name="connsiteY2" fmla="*/ 310749 h 583498"/>
              <a:gd name="connsiteX3" fmla="*/ 1178893 w 1178893"/>
              <a:gd name="connsiteY3" fmla="*/ 310748 h 583498"/>
              <a:gd name="connsiteX4" fmla="*/ 1081289 w 1178893"/>
              <a:gd name="connsiteY4" fmla="*/ 460682 h 583498"/>
              <a:gd name="connsiteX5" fmla="*/ 914198 w 1178893"/>
              <a:gd name="connsiteY5" fmla="*/ 310748 h 583498"/>
              <a:gd name="connsiteX6" fmla="*/ 971356 w 1178893"/>
              <a:gd name="connsiteY6" fmla="*/ 310748 h 583498"/>
              <a:gd name="connsiteX7" fmla="*/ 546669 w 1178893"/>
              <a:gd name="connsiteY7" fmla="*/ 134197 h 583498"/>
              <a:gd name="connsiteX8" fmla="*/ 208999 w 1178893"/>
              <a:gd name="connsiteY8" fmla="*/ 460682 h 583498"/>
              <a:gd name="connsiteX9" fmla="*/ 271267 w 1178893"/>
              <a:gd name="connsiteY9" fmla="*/ 462308 h 583498"/>
              <a:gd name="connsiteX10" fmla="*/ 164938 w 1178893"/>
              <a:gd name="connsiteY10" fmla="*/ 583498 h 583498"/>
              <a:gd name="connsiteX11" fmla="*/ 0 w 1178893"/>
              <a:gd name="connsiteY11" fmla="*/ 467623 h 583498"/>
              <a:gd name="connsiteX12" fmla="*/ 106914 w 1178893"/>
              <a:gd name="connsiteY12" fmla="*/ 461620 h 583498"/>
              <a:gd name="connsiteX0" fmla="*/ 72104 w 1178893"/>
              <a:gd name="connsiteY0" fmla="*/ 462862 h 583541"/>
              <a:gd name="connsiteX1" fmla="*/ 540922 w 1178893"/>
              <a:gd name="connsiteY1" fmla="*/ 3241 h 583541"/>
              <a:gd name="connsiteX2" fmla="*/ 1118640 w 1178893"/>
              <a:gd name="connsiteY2" fmla="*/ 310792 h 583541"/>
              <a:gd name="connsiteX3" fmla="*/ 1178893 w 1178893"/>
              <a:gd name="connsiteY3" fmla="*/ 310791 h 583541"/>
              <a:gd name="connsiteX4" fmla="*/ 1081289 w 1178893"/>
              <a:gd name="connsiteY4" fmla="*/ 460725 h 583541"/>
              <a:gd name="connsiteX5" fmla="*/ 914198 w 1178893"/>
              <a:gd name="connsiteY5" fmla="*/ 310791 h 583541"/>
              <a:gd name="connsiteX6" fmla="*/ 971356 w 1178893"/>
              <a:gd name="connsiteY6" fmla="*/ 310791 h 583541"/>
              <a:gd name="connsiteX7" fmla="*/ 546669 w 1178893"/>
              <a:gd name="connsiteY7" fmla="*/ 134240 h 583541"/>
              <a:gd name="connsiteX8" fmla="*/ 208999 w 1178893"/>
              <a:gd name="connsiteY8" fmla="*/ 460725 h 583541"/>
              <a:gd name="connsiteX9" fmla="*/ 271267 w 1178893"/>
              <a:gd name="connsiteY9" fmla="*/ 462351 h 583541"/>
              <a:gd name="connsiteX10" fmla="*/ 164938 w 1178893"/>
              <a:gd name="connsiteY10" fmla="*/ 583541 h 583541"/>
              <a:gd name="connsiteX11" fmla="*/ 0 w 1178893"/>
              <a:gd name="connsiteY11" fmla="*/ 467666 h 583541"/>
              <a:gd name="connsiteX12" fmla="*/ 72104 w 1178893"/>
              <a:gd name="connsiteY12" fmla="*/ 462862 h 583541"/>
              <a:gd name="connsiteX0" fmla="*/ 65047 w 1171836"/>
              <a:gd name="connsiteY0" fmla="*/ 462862 h 583541"/>
              <a:gd name="connsiteX1" fmla="*/ 533865 w 1171836"/>
              <a:gd name="connsiteY1" fmla="*/ 3241 h 583541"/>
              <a:gd name="connsiteX2" fmla="*/ 1111583 w 1171836"/>
              <a:gd name="connsiteY2" fmla="*/ 310792 h 583541"/>
              <a:gd name="connsiteX3" fmla="*/ 1171836 w 1171836"/>
              <a:gd name="connsiteY3" fmla="*/ 310791 h 583541"/>
              <a:gd name="connsiteX4" fmla="*/ 1074232 w 1171836"/>
              <a:gd name="connsiteY4" fmla="*/ 460725 h 583541"/>
              <a:gd name="connsiteX5" fmla="*/ 907141 w 1171836"/>
              <a:gd name="connsiteY5" fmla="*/ 310791 h 583541"/>
              <a:gd name="connsiteX6" fmla="*/ 964299 w 1171836"/>
              <a:gd name="connsiteY6" fmla="*/ 310791 h 583541"/>
              <a:gd name="connsiteX7" fmla="*/ 539612 w 1171836"/>
              <a:gd name="connsiteY7" fmla="*/ 134240 h 583541"/>
              <a:gd name="connsiteX8" fmla="*/ 201942 w 1171836"/>
              <a:gd name="connsiteY8" fmla="*/ 460725 h 583541"/>
              <a:gd name="connsiteX9" fmla="*/ 264210 w 1171836"/>
              <a:gd name="connsiteY9" fmla="*/ 462351 h 583541"/>
              <a:gd name="connsiteX10" fmla="*/ 157881 w 1171836"/>
              <a:gd name="connsiteY10" fmla="*/ 583541 h 583541"/>
              <a:gd name="connsiteX11" fmla="*/ 0 w 1171836"/>
              <a:gd name="connsiteY11" fmla="*/ 469401 h 583541"/>
              <a:gd name="connsiteX12" fmla="*/ 65047 w 1171836"/>
              <a:gd name="connsiteY12" fmla="*/ 462862 h 583541"/>
              <a:gd name="connsiteX0" fmla="*/ 65047 w 1171836"/>
              <a:gd name="connsiteY0" fmla="*/ 440661 h 561340"/>
              <a:gd name="connsiteX1" fmla="*/ 533785 w 1171836"/>
              <a:gd name="connsiteY1" fmla="*/ 3792 h 561340"/>
              <a:gd name="connsiteX2" fmla="*/ 1111583 w 1171836"/>
              <a:gd name="connsiteY2" fmla="*/ 288591 h 561340"/>
              <a:gd name="connsiteX3" fmla="*/ 1171836 w 1171836"/>
              <a:gd name="connsiteY3" fmla="*/ 288590 h 561340"/>
              <a:gd name="connsiteX4" fmla="*/ 1074232 w 1171836"/>
              <a:gd name="connsiteY4" fmla="*/ 438524 h 561340"/>
              <a:gd name="connsiteX5" fmla="*/ 907141 w 1171836"/>
              <a:gd name="connsiteY5" fmla="*/ 288590 h 561340"/>
              <a:gd name="connsiteX6" fmla="*/ 964299 w 1171836"/>
              <a:gd name="connsiteY6" fmla="*/ 288590 h 561340"/>
              <a:gd name="connsiteX7" fmla="*/ 539612 w 1171836"/>
              <a:gd name="connsiteY7" fmla="*/ 112039 h 561340"/>
              <a:gd name="connsiteX8" fmla="*/ 201942 w 1171836"/>
              <a:gd name="connsiteY8" fmla="*/ 438524 h 561340"/>
              <a:gd name="connsiteX9" fmla="*/ 264210 w 1171836"/>
              <a:gd name="connsiteY9" fmla="*/ 440150 h 561340"/>
              <a:gd name="connsiteX10" fmla="*/ 157881 w 1171836"/>
              <a:gd name="connsiteY10" fmla="*/ 561340 h 561340"/>
              <a:gd name="connsiteX11" fmla="*/ 0 w 1171836"/>
              <a:gd name="connsiteY11" fmla="*/ 447200 h 561340"/>
              <a:gd name="connsiteX12" fmla="*/ 65047 w 1171836"/>
              <a:gd name="connsiteY12" fmla="*/ 440661 h 561340"/>
              <a:gd name="connsiteX0" fmla="*/ 65047 w 1171836"/>
              <a:gd name="connsiteY0" fmla="*/ 449431 h 570110"/>
              <a:gd name="connsiteX1" fmla="*/ 536843 w 1171836"/>
              <a:gd name="connsiteY1" fmla="*/ 3554 h 570110"/>
              <a:gd name="connsiteX2" fmla="*/ 1111583 w 1171836"/>
              <a:gd name="connsiteY2" fmla="*/ 297361 h 570110"/>
              <a:gd name="connsiteX3" fmla="*/ 1171836 w 1171836"/>
              <a:gd name="connsiteY3" fmla="*/ 297360 h 570110"/>
              <a:gd name="connsiteX4" fmla="*/ 1074232 w 1171836"/>
              <a:gd name="connsiteY4" fmla="*/ 447294 h 570110"/>
              <a:gd name="connsiteX5" fmla="*/ 907141 w 1171836"/>
              <a:gd name="connsiteY5" fmla="*/ 297360 h 570110"/>
              <a:gd name="connsiteX6" fmla="*/ 964299 w 1171836"/>
              <a:gd name="connsiteY6" fmla="*/ 297360 h 570110"/>
              <a:gd name="connsiteX7" fmla="*/ 539612 w 1171836"/>
              <a:gd name="connsiteY7" fmla="*/ 120809 h 570110"/>
              <a:gd name="connsiteX8" fmla="*/ 201942 w 1171836"/>
              <a:gd name="connsiteY8" fmla="*/ 447294 h 570110"/>
              <a:gd name="connsiteX9" fmla="*/ 264210 w 1171836"/>
              <a:gd name="connsiteY9" fmla="*/ 448920 h 570110"/>
              <a:gd name="connsiteX10" fmla="*/ 157881 w 1171836"/>
              <a:gd name="connsiteY10" fmla="*/ 570110 h 570110"/>
              <a:gd name="connsiteX11" fmla="*/ 0 w 1171836"/>
              <a:gd name="connsiteY11" fmla="*/ 455970 h 570110"/>
              <a:gd name="connsiteX12" fmla="*/ 65047 w 1171836"/>
              <a:gd name="connsiteY12" fmla="*/ 449431 h 57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836" h="570110">
                <a:moveTo>
                  <a:pt x="65047" y="449431"/>
                </a:moveTo>
                <a:cubicBezTo>
                  <a:pt x="65047" y="215880"/>
                  <a:pt x="362420" y="28899"/>
                  <a:pt x="536843" y="3554"/>
                </a:cubicBezTo>
                <a:cubicBezTo>
                  <a:pt x="711266" y="-21791"/>
                  <a:pt x="1029464" y="89681"/>
                  <a:pt x="1111583" y="297361"/>
                </a:cubicBezTo>
                <a:lnTo>
                  <a:pt x="1171836" y="297360"/>
                </a:lnTo>
                <a:lnTo>
                  <a:pt x="1074232" y="447294"/>
                </a:lnTo>
                <a:lnTo>
                  <a:pt x="907141" y="297360"/>
                </a:lnTo>
                <a:lnTo>
                  <a:pt x="964299" y="297360"/>
                </a:lnTo>
                <a:cubicBezTo>
                  <a:pt x="884713" y="168841"/>
                  <a:pt x="712913" y="97420"/>
                  <a:pt x="539612" y="120809"/>
                </a:cubicBezTo>
                <a:cubicBezTo>
                  <a:pt x="344861" y="147093"/>
                  <a:pt x="201942" y="285278"/>
                  <a:pt x="201942" y="447294"/>
                </a:cubicBezTo>
                <a:lnTo>
                  <a:pt x="264210" y="448920"/>
                </a:lnTo>
                <a:lnTo>
                  <a:pt x="157881" y="570110"/>
                </a:lnTo>
                <a:lnTo>
                  <a:pt x="0" y="455970"/>
                </a:lnTo>
                <a:lnTo>
                  <a:pt x="65047" y="449431"/>
                </a:lnTo>
                <a:close/>
              </a:path>
            </a:pathLst>
          </a:custGeom>
          <a:solidFill>
            <a:srgbClr val="60B7D8"/>
          </a:solidFill>
          <a:ln>
            <a:solidFill>
              <a:srgbClr val="01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1506" name="Object 15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itle 3">
            <a:extLst>
              <a:ext uri="{FF2B5EF4-FFF2-40B4-BE49-F238E27FC236}">
                <a16:creationId xmlns:a16="http://schemas.microsoft.com/office/drawing/2014/main" id="{21D9AD89-1C0A-415F-94DE-B9A7FB696513}"/>
              </a:ext>
            </a:extLst>
          </p:cNvPr>
          <p:cNvSpPr txBox="1">
            <a:spLocks/>
          </p:cNvSpPr>
          <p:nvPr/>
        </p:nvSpPr>
        <p:spPr bwMode="auto">
          <a:xfrm>
            <a:off x="0" y="-12700"/>
            <a:ext cx="12192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4000" dirty="0" smtClean="0">
                <a:solidFill>
                  <a:srgbClr val="005192"/>
                </a:solidFill>
                <a:latin typeface="Calibri Light" panose="020F0302020204030204"/>
                <a:ea typeface="+mj-ea"/>
                <a:cs typeface="Arial" panose="020B0604020202020204" pitchFamily="34" charset="0"/>
              </a:rPr>
              <a:t>Progetto </a:t>
            </a:r>
            <a:r>
              <a:rPr lang="it-IT" altLang="en-US" sz="4000" dirty="0">
                <a:solidFill>
                  <a:srgbClr val="005192"/>
                </a:solidFill>
                <a:latin typeface="Calibri Light" panose="020F0302020204030204"/>
                <a:ea typeface="+mj-ea"/>
                <a:cs typeface="Arial" panose="020B0604020202020204" pitchFamily="34" charset="0"/>
              </a:rPr>
              <a:t>Chiave: Regione Veneto</a:t>
            </a:r>
            <a:endParaRPr lang="en-US" altLang="en-US" sz="6000" dirty="0">
              <a:solidFill>
                <a:srgbClr val="005192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AC77A4-BB85-4CAF-9759-FDF10B9647F9}"/>
              </a:ext>
            </a:extLst>
          </p:cNvPr>
          <p:cNvSpPr/>
          <p:nvPr/>
        </p:nvSpPr>
        <p:spPr>
          <a:xfrm>
            <a:off x="-1" y="844550"/>
            <a:ext cx="12009455" cy="7926579"/>
          </a:xfrm>
          <a:prstGeom prst="rect">
            <a:avLst/>
          </a:prstGeom>
        </p:spPr>
        <p:txBody>
          <a:bodyPr wrap="square" lIns="144000" tIns="108000" rIns="144000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Risultati: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i="1" dirty="0" smtClean="0">
                <a:latin typeface="+mj-lt"/>
                <a:cs typeface="Arial" panose="020B0604020202020204" pitchFamily="34" charset="0"/>
              </a:rPr>
              <a:t>«Validazione 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dello strumento tecnologico fornito da </a:t>
            </a:r>
            <a:r>
              <a:rPr lang="it-IT" sz="2000" i="1" dirty="0" err="1">
                <a:latin typeface="+mj-lt"/>
                <a:cs typeface="Arial" panose="020B0604020202020204" pitchFamily="34" charset="0"/>
              </a:rPr>
              <a:t>Healthropy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 s.r.l</a:t>
            </a:r>
            <a:r>
              <a:rPr lang="it-IT" sz="2000" i="1" dirty="0" smtClean="0">
                <a:latin typeface="+mj-lt"/>
                <a:cs typeface="Arial" panose="020B0604020202020204" pitchFamily="34" charset="0"/>
              </a:rPr>
              <a:t>.»</a:t>
            </a:r>
            <a:endParaRPr lang="it-IT" sz="2000" i="1" dirty="0">
              <a:latin typeface="+mj-lt"/>
              <a:cs typeface="Arial" panose="020B060402020202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i="1" dirty="0" smtClean="0">
                <a:latin typeface="+mj-lt"/>
              </a:rPr>
              <a:t>«.. sono </a:t>
            </a:r>
            <a:r>
              <a:rPr lang="it-IT" i="1" dirty="0">
                <a:latin typeface="+mj-lt"/>
              </a:rPr>
              <a:t>state prese in considerazione 260.000 codici per 450 prestazioni e sono state eseguite 58.588 transcodifiche verso 3880 codici </a:t>
            </a:r>
            <a:r>
              <a:rPr lang="it-IT" i="1" dirty="0" smtClean="0">
                <a:latin typeface="+mj-lt"/>
              </a:rPr>
              <a:t>LOINC»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i="1" dirty="0" smtClean="0">
                <a:latin typeface="+mj-lt"/>
              </a:rPr>
              <a:t>«Utilizzo </a:t>
            </a:r>
            <a:r>
              <a:rPr lang="it-IT" i="1" dirty="0">
                <a:latin typeface="+mj-lt"/>
              </a:rPr>
              <a:t>delle codifiche per analisi cliniche (es. ACG</a:t>
            </a:r>
            <a:r>
              <a:rPr lang="it-IT" i="1" dirty="0" smtClean="0">
                <a:latin typeface="+mj-lt"/>
              </a:rPr>
              <a:t>): ..analizzare </a:t>
            </a:r>
            <a:r>
              <a:rPr lang="it-IT" i="1" dirty="0">
                <a:latin typeface="+mj-lt"/>
              </a:rPr>
              <a:t>ed elaborare tali informazioni per diversi scopi, tra cui la mappatura dei </a:t>
            </a:r>
            <a:r>
              <a:rPr lang="it-IT" b="1" i="1" dirty="0">
                <a:latin typeface="+mj-lt"/>
              </a:rPr>
              <a:t>bisogni di salute espressi dal territorio</a:t>
            </a:r>
            <a:r>
              <a:rPr lang="it-IT" i="1" dirty="0">
                <a:latin typeface="+mj-lt"/>
              </a:rPr>
              <a:t> (</a:t>
            </a:r>
            <a:r>
              <a:rPr lang="it-IT" i="1" dirty="0" smtClean="0">
                <a:latin typeface="+mj-lt"/>
              </a:rPr>
              <a:t>ACG) …per </a:t>
            </a:r>
            <a:r>
              <a:rPr lang="it-IT" i="1" dirty="0">
                <a:latin typeface="+mj-lt"/>
              </a:rPr>
              <a:t>migliorarne la cura, eventualmente avendo l’opportunità di inserirli in </a:t>
            </a:r>
            <a:r>
              <a:rPr lang="it-IT" b="1" i="1" dirty="0">
                <a:latin typeface="+mj-lt"/>
              </a:rPr>
              <a:t>programmi di cura appropriati</a:t>
            </a:r>
            <a:r>
              <a:rPr lang="it-IT" i="1" dirty="0">
                <a:latin typeface="+mj-lt"/>
              </a:rPr>
              <a:t>. Inoltre, l’adozione della codifica unica ha permesso di avviare analisi di elaborazione di dati inerenti allo </a:t>
            </a:r>
            <a:r>
              <a:rPr lang="it-IT" b="1" i="1" dirty="0">
                <a:latin typeface="+mj-lt"/>
              </a:rPr>
              <a:t>studio della resistenza agli antibiotici</a:t>
            </a:r>
            <a:r>
              <a:rPr lang="it-IT" i="1" dirty="0" smtClean="0">
                <a:latin typeface="+mj-lt"/>
              </a:rPr>
              <a:t>.»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•"/>
              <a:defRPr/>
            </a:pPr>
            <a:r>
              <a:rPr lang="it-IT" sz="2000" dirty="0" smtClean="0">
                <a:latin typeface="+mj-lt"/>
                <a:cs typeface="Arial" panose="020B0604020202020204" pitchFamily="34" charset="0"/>
              </a:rPr>
              <a:t>Sviluppi futuri: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i="1" dirty="0" smtClean="0">
                <a:latin typeface="+mj-lt"/>
                <a:cs typeface="Arial" panose="020B0604020202020204" pitchFamily="34" charset="0"/>
              </a:rPr>
              <a:t>«utilizzare 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i dati clinici di laboratorio ora codificati con un linguaggio comune anche per altri scopi; ad esempio sarà possibile effettuare ulteriori </a:t>
            </a:r>
            <a:r>
              <a:rPr lang="it-IT" sz="2000" b="1" i="1" dirty="0">
                <a:latin typeface="+mj-lt"/>
                <a:cs typeface="Arial" panose="020B0604020202020204" pitchFamily="34" charset="0"/>
              </a:rPr>
              <a:t>analisi di tipo clinico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 sui dati ricavati dai referti, a scopo </a:t>
            </a:r>
            <a:r>
              <a:rPr lang="it-IT" sz="2000" b="1" i="1" dirty="0">
                <a:latin typeface="+mj-lt"/>
                <a:cs typeface="Arial" panose="020B0604020202020204" pitchFamily="34" charset="0"/>
              </a:rPr>
              <a:t>diagnostico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, di </a:t>
            </a:r>
            <a:r>
              <a:rPr lang="it-IT" sz="2000" b="1" i="1" dirty="0">
                <a:latin typeface="+mj-lt"/>
                <a:cs typeface="Arial" panose="020B0604020202020204" pitchFamily="34" charset="0"/>
              </a:rPr>
              <a:t>prevenzione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, e </a:t>
            </a:r>
            <a:r>
              <a:rPr lang="it-IT" sz="2000" b="1" i="1" dirty="0" smtClean="0">
                <a:latin typeface="+mj-lt"/>
                <a:cs typeface="Arial" panose="020B0604020202020204" pitchFamily="34" charset="0"/>
              </a:rPr>
              <a:t>statistico</a:t>
            </a:r>
            <a:r>
              <a:rPr lang="it-IT" sz="2000" i="1" dirty="0" smtClean="0">
                <a:latin typeface="+mj-lt"/>
                <a:cs typeface="Arial" panose="020B0604020202020204" pitchFamily="34" charset="0"/>
              </a:rPr>
              <a:t>»</a:t>
            </a:r>
            <a:endParaRPr lang="it-IT" sz="2000" i="1" dirty="0">
              <a:latin typeface="+mj-lt"/>
              <a:cs typeface="Arial" panose="020B060402020202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i="1" dirty="0" smtClean="0">
                <a:latin typeface="+mj-lt"/>
                <a:cs typeface="Arial" panose="020B0604020202020204" pitchFamily="34" charset="0"/>
              </a:rPr>
              <a:t>«utilizzare 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algoritmi di machine </a:t>
            </a:r>
            <a:r>
              <a:rPr lang="it-IT" sz="2000" i="1" dirty="0" err="1">
                <a:latin typeface="+mj-lt"/>
                <a:cs typeface="Arial" panose="020B0604020202020204" pitchFamily="34" charset="0"/>
              </a:rPr>
              <a:t>learning</a:t>
            </a:r>
            <a:r>
              <a:rPr lang="it-IT" sz="2000" i="1" dirty="0">
                <a:latin typeface="+mj-lt"/>
                <a:cs typeface="Arial" panose="020B0604020202020204" pitchFamily="34" charset="0"/>
              </a:rPr>
              <a:t> per il controllo delle transcodifiche, il supporto alla transcodifica e al versionamento delle </a:t>
            </a:r>
            <a:r>
              <a:rPr lang="it-IT" sz="2000" i="1" dirty="0" smtClean="0">
                <a:latin typeface="+mj-lt"/>
                <a:cs typeface="Arial" panose="020B0604020202020204" pitchFamily="34" charset="0"/>
              </a:rPr>
              <a:t>transcodifiche»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interazione con connessione diretta applicativi laboratorio / ospedale – ASL / FSE (con adozione FHIR)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gestione tutti i sistemi di codifica gestiti in Veneto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endParaRPr lang="it-IT" sz="2000" i="1" dirty="0" smtClean="0">
              <a:latin typeface="+mj-lt"/>
              <a:cs typeface="Arial" panose="020B060402020202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  <a:defRPr/>
            </a:pPr>
            <a:endParaRPr lang="en-GB" sz="2000" dirty="0" smtClean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altLang="it-IT" sz="2000" dirty="0">
              <a:latin typeface="+mj-lt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sz="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50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805" y="20205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45" descr="Risultati immagini per regione vene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26" y="68077"/>
            <a:ext cx="1250044" cy="9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7A5B1C-F143-47D0-BBF7-7DAEF2D845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700"/>
            <a:ext cx="12192000" cy="901700"/>
          </a:xfrm>
        </p:spPr>
        <p:txBody>
          <a:bodyPr lIns="144000" tIns="144000" rIns="144000" bIns="144000"/>
          <a:lstStyle/>
          <a:p>
            <a:pPr algn="just" eaLnBrk="1" hangingPunct="1">
              <a:defRPr/>
            </a:pPr>
            <a:r>
              <a:rPr lang="it-IT" altLang="en-US" sz="3940" dirty="0" err="1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Health</a:t>
            </a:r>
            <a:r>
              <a:rPr lang="it-IT" altLang="en-US" sz="3940" dirty="0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it-IT" altLang="en-US" sz="3940" dirty="0" smtClean="0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Record Management Service di </a:t>
            </a:r>
            <a:r>
              <a:rPr lang="it-IT" altLang="en-US" sz="3940" dirty="0" err="1" smtClean="0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HQuantum</a:t>
            </a:r>
            <a:r>
              <a:rPr lang="it-IT" altLang="en-US" sz="3940" baseline="30000" dirty="0" smtClean="0">
                <a:solidFill>
                  <a:srgbClr val="005192"/>
                </a:solidFill>
                <a:ea typeface="+mn-ea"/>
                <a:cs typeface="Arial" panose="020B0604020202020204" pitchFamily="34" charset="0"/>
              </a:rPr>
              <a:t>©</a:t>
            </a:r>
            <a:endParaRPr lang="it-IT" altLang="en-US" sz="3940" dirty="0">
              <a:solidFill>
                <a:srgbClr val="005192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1EBEE-A1AC-404F-B0E8-E3F33C41B738}"/>
              </a:ext>
            </a:extLst>
          </p:cNvPr>
          <p:cNvSpPr/>
          <p:nvPr/>
        </p:nvSpPr>
        <p:spPr>
          <a:xfrm>
            <a:off x="0" y="717550"/>
            <a:ext cx="12192000" cy="2401990"/>
          </a:xfrm>
          <a:prstGeom prst="rect">
            <a:avLst/>
          </a:prstGeom>
        </p:spPr>
        <p:txBody>
          <a:bodyPr lIns="144000" tIns="108000" rIns="144000">
            <a:spAutoFit/>
          </a:bodyPr>
          <a:lstStyle/>
          <a:p>
            <a:pPr marL="342900" lvl="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err="1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HQuantum</a:t>
            </a:r>
            <a:r>
              <a:rPr lang="it-IT" sz="2000" b="1" baseline="30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©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fornisce servizi per 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la creazione di 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documenti </a:t>
            </a:r>
            <a:r>
              <a:rPr lang="it-IT" sz="2000" dirty="0">
                <a:solidFill>
                  <a:prstClr val="black"/>
                </a:solidFill>
                <a:latin typeface="Calibri Light" panose="020F0302020204030204"/>
              </a:rPr>
              <a:t>CDA 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</a:rPr>
              <a:t>R2 adottando lo standard RLUS (Retrive Locate Update Service Release 1)</a:t>
            </a:r>
            <a:r>
              <a:rPr lang="it-IT" sz="2000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.</a:t>
            </a:r>
            <a:endParaRPr lang="it-IT" sz="20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marL="171450" lvl="0" indent="-17145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6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it-IT" sz="2000" b="1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it-IT" sz="2000" b="1" dirty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it-IT" sz="2000" b="1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C2625A-7FAD-4CF5-A9BB-93EFD07E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1683" y="6219872"/>
            <a:ext cx="2743200" cy="365125"/>
          </a:xfrm>
        </p:spPr>
        <p:txBody>
          <a:bodyPr/>
          <a:lstStyle/>
          <a:p>
            <a:pPr>
              <a:defRPr/>
            </a:pPr>
            <a:fld id="{6721B265-220D-4967-8DFD-6999D877FDE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41" y="2306957"/>
            <a:ext cx="3328163" cy="2275534"/>
          </a:xfrm>
          <a:prstGeom prst="rect">
            <a:avLst/>
          </a:prstGeom>
        </p:spPr>
      </p:pic>
      <p:pic>
        <p:nvPicPr>
          <p:cNvPr id="28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714" y="2977829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ergamena 1 9"/>
          <p:cNvSpPr/>
          <p:nvPr/>
        </p:nvSpPr>
        <p:spPr>
          <a:xfrm>
            <a:off x="7370236" y="2438336"/>
            <a:ext cx="1951630" cy="1353300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CDA R2</a:t>
            </a:r>
            <a:endParaRPr lang="it-IT" dirty="0"/>
          </a:p>
        </p:txBody>
      </p:sp>
      <p:sp>
        <p:nvSpPr>
          <p:cNvPr id="30" name="Right Arrow 23"/>
          <p:cNvSpPr/>
          <p:nvPr/>
        </p:nvSpPr>
        <p:spPr bwMode="auto">
          <a:xfrm rot="1982726">
            <a:off x="2433879" y="2676637"/>
            <a:ext cx="7948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Arrow 23"/>
          <p:cNvSpPr/>
          <p:nvPr/>
        </p:nvSpPr>
        <p:spPr bwMode="auto">
          <a:xfrm>
            <a:off x="6424052" y="3658975"/>
            <a:ext cx="7948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2" descr="http://behance.vo.llnwd.net/profiles6/490081/projects/8984767/55d309f1d92b5e72e6f44f8c55dbec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942" y="4832598"/>
            <a:ext cx="3824566" cy="19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1092339" y="6310322"/>
            <a:ext cx="1942981" cy="260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397" y="3919035"/>
            <a:ext cx="1990725" cy="2781300"/>
          </a:xfrm>
          <a:prstGeom prst="rect">
            <a:avLst/>
          </a:prstGeom>
        </p:spPr>
      </p:pic>
      <p:pic>
        <p:nvPicPr>
          <p:cNvPr id="37" name="Picture 24" descr="http://images.fastcompany.com/upload/blood_test_072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3" y="2077809"/>
            <a:ext cx="1967314" cy="1413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http://cdn.blogosfere.it/cronacaeattualita/images/influenzaa-vacci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3" y="4109100"/>
            <a:ext cx="1967314" cy="1364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ight Arrow 23"/>
          <p:cNvSpPr/>
          <p:nvPr/>
        </p:nvSpPr>
        <p:spPr bwMode="auto">
          <a:xfrm rot="19009679">
            <a:off x="2434218" y="4391866"/>
            <a:ext cx="7948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ight Arrow 23"/>
          <p:cNvSpPr/>
          <p:nvPr/>
        </p:nvSpPr>
        <p:spPr bwMode="auto">
          <a:xfrm>
            <a:off x="9360851" y="3677300"/>
            <a:ext cx="7948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908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build="p"/>
      <p:bldP spid="10" grpId="0" animBg="1"/>
      <p:bldP spid="30" grpId="0" animBg="1"/>
      <p:bldP spid="31" grpId="0" animBg="1"/>
      <p:bldP spid="12" grpId="0" animBg="1"/>
      <p:bldP spid="39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PMG Talkbook Full-page Template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000" dirty="0" err="1" smtClean="0"/>
        </a:defPPr>
      </a:lstStyle>
    </a:txDef>
  </a:objectDefaults>
  <a:extraClrSchemeLst>
    <a:extraClrScheme>
      <a:clrScheme name="KPMG Talkbook Full-page Template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28085</TotalTime>
  <Words>744</Words>
  <Application>Microsoft Office PowerPoint</Application>
  <PresentationFormat>Widescreen</PresentationFormat>
  <Paragraphs>135</Paragraphs>
  <Slides>10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Daniel</vt:lpstr>
      <vt:lpstr>Wingdings</vt:lpstr>
      <vt:lpstr>Office Theme</vt:lpstr>
      <vt:lpstr>KPMG Talkbook Full-page Template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Health Terminology Service di HQuantum©</vt:lpstr>
      <vt:lpstr>Presentazione standard di PowerPoint</vt:lpstr>
      <vt:lpstr>Presentazione standard di PowerPoint</vt:lpstr>
      <vt:lpstr>Health Record Management Service di HQuantum©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Naso</dc:creator>
  <cp:lastModifiedBy>Roberta Gazzarata</cp:lastModifiedBy>
  <cp:revision>804</cp:revision>
  <dcterms:created xsi:type="dcterms:W3CDTF">2014-04-06T15:57:36Z</dcterms:created>
  <dcterms:modified xsi:type="dcterms:W3CDTF">2019-04-05T10:48:26Z</dcterms:modified>
</cp:coreProperties>
</file>