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8" r:id="rId3"/>
    <p:sldId id="264" r:id="rId4"/>
    <p:sldId id="265" r:id="rId5"/>
    <p:sldId id="259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8A8A"/>
    <a:srgbClr val="01A7BF"/>
    <a:srgbClr val="00A7BF"/>
    <a:srgbClr val="02A8BE"/>
    <a:srgbClr val="DF3037"/>
    <a:srgbClr val="E030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-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200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5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739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8358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667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041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963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414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559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31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889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649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844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27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221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142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126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08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2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8.png"/><Relationship Id="rId2" Type="http://schemas.openxmlformats.org/officeDocument/2006/relationships/image" Target="../media/image2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23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9.png"/><Relationship Id="rId18" Type="http://schemas.openxmlformats.org/officeDocument/2006/relationships/image" Target="../media/image2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8.png"/><Relationship Id="rId17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23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9.png"/><Relationship Id="rId18" Type="http://schemas.openxmlformats.org/officeDocument/2006/relationships/image" Target="../media/image25.png"/><Relationship Id="rId3" Type="http://schemas.openxmlformats.org/officeDocument/2006/relationships/image" Target="../media/image7.png"/><Relationship Id="rId21" Type="http://schemas.openxmlformats.org/officeDocument/2006/relationships/image" Target="../media/image28.png"/><Relationship Id="rId7" Type="http://schemas.openxmlformats.org/officeDocument/2006/relationships/image" Target="../media/image11.png"/><Relationship Id="rId12" Type="http://schemas.openxmlformats.org/officeDocument/2006/relationships/image" Target="../media/image18.png"/><Relationship Id="rId17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image" Target="../media/image24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23.png"/><Relationship Id="rId10" Type="http://schemas.openxmlformats.org/officeDocument/2006/relationships/image" Target="../media/image14.png"/><Relationship Id="rId19" Type="http://schemas.openxmlformats.org/officeDocument/2006/relationships/image" Target="../media/image26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22.png"/><Relationship Id="rId22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BE10567-6165-46A7-867D-4690A16B46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xmlns="" id="{0F4DB1F4-429C-4C85-85D7-C4D81996D3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xmlns="" id="{159C0DA6-71D9-4C96-A774-7FADF5E0A4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2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 xmlns:p14="http://schemas.microsoft.com/office/powerpoint/2010/main" xmlns:a16="http://schemas.microsoft.com/office/drawing/2014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ound Diagonal Corner Rectangle 7">
            <a:extLst>
              <a:ext uri="{FF2B5EF4-FFF2-40B4-BE49-F238E27FC236}">
                <a16:creationId xmlns:a16="http://schemas.microsoft.com/office/drawing/2014/main" xmlns="" id="{4B24F6DB-F114-44A7-BB56-D401884E4E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582333" y="2235200"/>
            <a:ext cx="7027334" cy="2396067"/>
          </a:xfrm>
          <a:prstGeom prst="round2DiagRect">
            <a:avLst>
              <a:gd name="adj1" fmla="val 9246"/>
              <a:gd name="adj2" fmla="val 0"/>
            </a:avLst>
          </a:prstGeom>
          <a:solidFill>
            <a:srgbClr val="000000">
              <a:alpha val="80000"/>
            </a:srgbClr>
          </a:solidFill>
          <a:ln w="19050" cap="sq">
            <a:solidFill>
              <a:schemeClr val="tx2"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DB50ECD-225E-4F81-AF7B-706DD05F3B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5895" y="2900097"/>
            <a:ext cx="10982062" cy="1211524"/>
            <a:chOff x="605895" y="2900097"/>
            <a:chExt cx="10982062" cy="1211524"/>
          </a:xfrm>
          <a:effectLst/>
        </p:grpSpPr>
        <p:sp>
          <p:nvSpPr>
            <p:cNvPr id="15" name="Freeform 32">
              <a:extLst>
                <a:ext uri="{FF2B5EF4-FFF2-40B4-BE49-F238E27FC236}">
                  <a16:creationId xmlns:a16="http://schemas.microsoft.com/office/drawing/2014/main" xmlns="" id="{CBC3B006-1357-4969-BC3D-CDD91E492B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 flipV="1">
              <a:off x="9653587" y="3379784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  <a:extLst/>
          </p:spPr>
        </p:sp>
        <p:sp>
          <p:nvSpPr>
            <p:cNvPr id="16" name="Freeform 33">
              <a:extLst>
                <a:ext uri="{FF2B5EF4-FFF2-40B4-BE49-F238E27FC236}">
                  <a16:creationId xmlns:a16="http://schemas.microsoft.com/office/drawing/2014/main" xmlns="" id="{0D6E4F1D-B331-41B5-90EF-2236C1EE15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 flipV="1">
              <a:off x="10078244" y="3310728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  <a:extLst/>
          </p:spPr>
        </p:sp>
        <p:sp>
          <p:nvSpPr>
            <p:cNvPr id="17" name="Freeform 34">
              <a:extLst>
                <a:ext uri="{FF2B5EF4-FFF2-40B4-BE49-F238E27FC236}">
                  <a16:creationId xmlns:a16="http://schemas.microsoft.com/office/drawing/2014/main" xmlns="" id="{54A60014-21DF-44E5-9137-4335718850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 flipV="1">
              <a:off x="11146631" y="3574253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  <a:extLst/>
          </p:spPr>
        </p:sp>
        <p:sp>
          <p:nvSpPr>
            <p:cNvPr id="18" name="Freeform 37">
              <a:extLst>
                <a:ext uri="{FF2B5EF4-FFF2-40B4-BE49-F238E27FC236}">
                  <a16:creationId xmlns:a16="http://schemas.microsoft.com/office/drawing/2014/main" xmlns="" id="{40B768C0-B003-45F4-9A06-EA3509A90B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 flipV="1">
              <a:off x="10230644" y="3034502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  <a:extLst/>
          </p:spPr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xmlns="" id="{5E479182-2054-4AD9-823D-81CFAD7F2C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0034587" y="256275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  <a:extLst/>
          </p:spPr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xmlns="" id="{A7D912CF-756A-41F1-8BF1-5BA7D1BD05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0747375" y="3232679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  <a:extLst/>
          </p:spPr>
        </p:sp>
        <p:sp>
          <p:nvSpPr>
            <p:cNvPr id="21" name="Freeform 38">
              <a:extLst>
                <a:ext uri="{FF2B5EF4-FFF2-40B4-BE49-F238E27FC236}">
                  <a16:creationId xmlns:a16="http://schemas.microsoft.com/office/drawing/2014/main" xmlns="" id="{734B6F35-2160-44B1-AB00-F628C84B14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1399044" y="3095360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  <a:extLst/>
          </p:spPr>
        </p:sp>
        <p:sp>
          <p:nvSpPr>
            <p:cNvPr id="22" name="Freeform 39">
              <a:extLst>
                <a:ext uri="{FF2B5EF4-FFF2-40B4-BE49-F238E27FC236}">
                  <a16:creationId xmlns:a16="http://schemas.microsoft.com/office/drawing/2014/main" xmlns="" id="{D8657E76-4F63-44FE-86C5-54CA174FCB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0353675" y="2153178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  <a:extLst/>
          </p:spPr>
        </p:sp>
        <p:sp>
          <p:nvSpPr>
            <p:cNvPr id="23" name="Freeform 40">
              <a:extLst>
                <a:ext uri="{FF2B5EF4-FFF2-40B4-BE49-F238E27FC236}">
                  <a16:creationId xmlns:a16="http://schemas.microsoft.com/office/drawing/2014/main" xmlns="" id="{482CEB8C-90E5-4152-8B52-A2881B98A3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848850" y="330887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  <a:extLst/>
          </p:spPr>
        </p:sp>
        <p:sp>
          <p:nvSpPr>
            <p:cNvPr id="24" name="Rectangle 41">
              <a:extLst>
                <a:ext uri="{FF2B5EF4-FFF2-40B4-BE49-F238E27FC236}">
                  <a16:creationId xmlns:a16="http://schemas.microsoft.com/office/drawing/2014/main" xmlns="" id="{85010FC2-BC4C-4692-876D-7FE363BFC6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721056" y="3284272"/>
              <a:ext cx="23813" cy="252413"/>
            </a:xfrm>
            <a:prstGeom prst="rect">
              <a:avLst/>
            </a:pr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  <a:extLst/>
          </p:spPr>
        </p:sp>
        <p:sp>
          <p:nvSpPr>
            <p:cNvPr id="25" name="Freeform 32">
              <a:extLst>
                <a:ext uri="{FF2B5EF4-FFF2-40B4-BE49-F238E27FC236}">
                  <a16:creationId xmlns:a16="http://schemas.microsoft.com/office/drawing/2014/main" xmlns="" id="{714C1223-2B78-4715-9ACB-079A60D16D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 flipH="1" flipV="1">
              <a:off x="2122751" y="3532184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  <a:extLst/>
          </p:spPr>
        </p:sp>
        <p:sp>
          <p:nvSpPr>
            <p:cNvPr id="26" name="Freeform 33">
              <a:extLst>
                <a:ext uri="{FF2B5EF4-FFF2-40B4-BE49-F238E27FC236}">
                  <a16:creationId xmlns:a16="http://schemas.microsoft.com/office/drawing/2014/main" xmlns="" id="{1D9109D3-C92A-410B-9B43-5F02B2D84E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 flipH="1" flipV="1">
              <a:off x="1958445" y="3463128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  <a:extLst/>
          </p:spPr>
        </p:sp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xmlns="" id="{EF5B327A-A1AE-42F3-815E-84F4AA2948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 flipH="1" flipV="1">
              <a:off x="858308" y="3726653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  <a:extLst/>
          </p:spPr>
        </p:sp>
        <p:sp>
          <p:nvSpPr>
            <p:cNvPr id="28" name="Freeform 37">
              <a:extLst>
                <a:ext uri="{FF2B5EF4-FFF2-40B4-BE49-F238E27FC236}">
                  <a16:creationId xmlns:a16="http://schemas.microsoft.com/office/drawing/2014/main" xmlns="" id="{77738BDE-751F-4D4C-B4C4-C9DF3EA291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 flipH="1" flipV="1">
              <a:off x="1658407" y="3186902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  <a:extLst/>
          </p:spPr>
        </p:sp>
        <p:sp>
          <p:nvSpPr>
            <p:cNvPr id="29" name="Freeform 35">
              <a:extLst>
                <a:ext uri="{FF2B5EF4-FFF2-40B4-BE49-F238E27FC236}">
                  <a16:creationId xmlns:a16="http://schemas.microsoft.com/office/drawing/2014/main" xmlns="" id="{9C8C4AD6-72BF-490C-963C-97C7FD7E7E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 flipH="1">
              <a:off x="1860814" y="271515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  <a:extLst/>
          </p:spPr>
        </p:sp>
        <p:sp>
          <p:nvSpPr>
            <p:cNvPr id="30" name="Freeform 36">
              <a:extLst>
                <a:ext uri="{FF2B5EF4-FFF2-40B4-BE49-F238E27FC236}">
                  <a16:creationId xmlns:a16="http://schemas.microsoft.com/office/drawing/2014/main" xmlns="" id="{94990E31-5AA8-4502-A963-CE1B539DAC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 flipH="1">
              <a:off x="1289314" y="3385079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  <a:extLst/>
          </p:spPr>
        </p:sp>
        <p:sp>
          <p:nvSpPr>
            <p:cNvPr id="31" name="Freeform 38">
              <a:extLst>
                <a:ext uri="{FF2B5EF4-FFF2-40B4-BE49-F238E27FC236}">
                  <a16:creationId xmlns:a16="http://schemas.microsoft.com/office/drawing/2014/main" xmlns="" id="{9E703E9D-ED76-449C-A8C0-7A1E24B8B2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 flipH="1">
              <a:off x="605895" y="3247760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  <a:extLst/>
          </p:spPr>
        </p:sp>
        <p:sp>
          <p:nvSpPr>
            <p:cNvPr id="32" name="Freeform 39">
              <a:extLst>
                <a:ext uri="{FF2B5EF4-FFF2-40B4-BE49-F238E27FC236}">
                  <a16:creationId xmlns:a16="http://schemas.microsoft.com/office/drawing/2014/main" xmlns="" id="{C70A75E8-C815-4CCF-ABEE-83F19BFE05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 flipH="1">
              <a:off x="1532202" y="2305578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  <a:extLst/>
          </p:spPr>
        </p:sp>
        <p:sp>
          <p:nvSpPr>
            <p:cNvPr id="33" name="Freeform 40">
              <a:extLst>
                <a:ext uri="{FF2B5EF4-FFF2-40B4-BE49-F238E27FC236}">
                  <a16:creationId xmlns:a16="http://schemas.microsoft.com/office/drawing/2014/main" xmlns="" id="{E15638E1-6A92-4D31-A034-853A65A754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 flipH="1">
              <a:off x="2154501" y="346127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  <a:extLst/>
          </p:spPr>
        </p:sp>
        <p:sp>
          <p:nvSpPr>
            <p:cNvPr id="34" name="Rectangle 41">
              <a:extLst>
                <a:ext uri="{FF2B5EF4-FFF2-40B4-BE49-F238E27FC236}">
                  <a16:creationId xmlns:a16="http://schemas.microsoft.com/office/drawing/2014/main" xmlns="" id="{EA3E8D58-D52B-4300-8A50-5696430D1A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 flipH="1">
              <a:off x="2448983" y="3436672"/>
              <a:ext cx="23813" cy="252413"/>
            </a:xfrm>
            <a:prstGeom prst="rect">
              <a:avLst/>
            </a:pr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  <a:extLst/>
          </p:spPr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04B0F1B-20E8-4763-B022-99A8E8F0A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2059886"/>
            <a:ext cx="6858000" cy="1367896"/>
          </a:xfrm>
        </p:spPr>
        <p:txBody>
          <a:bodyPr>
            <a:normAutofit/>
          </a:bodyPr>
          <a:lstStyle/>
          <a:p>
            <a:pPr algn="ctr"/>
            <a:r>
              <a:rPr lang="it-IT" sz="2600" dirty="0">
                <a:solidFill>
                  <a:srgbClr val="FFFFFF"/>
                </a:solidFill>
              </a:rPr>
              <a:t>La trasformazione digitale per integrare sanità e sociale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26E6B107-97E7-435F-80E6-B346348195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1" y="3498586"/>
            <a:ext cx="6857999" cy="1056482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it-IT" sz="4500" b="1" dirty="0">
                <a:solidFill>
                  <a:srgbClr val="01A7BF"/>
                </a:solidFill>
              </a:rPr>
              <a:t>CATO MAIOR </a:t>
            </a:r>
          </a:p>
          <a:p>
            <a:pPr algn="ctr"/>
            <a:r>
              <a:rPr lang="it-IT" b="1" dirty="0">
                <a:solidFill>
                  <a:srgbClr val="8A8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nuovo approccio alla gestione </a:t>
            </a:r>
          </a:p>
          <a:p>
            <a:pPr algn="ctr"/>
            <a:r>
              <a:rPr lang="it-IT" b="1" dirty="0">
                <a:solidFill>
                  <a:srgbClr val="8A8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paziente cronico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4A1AE538-E166-4430-ADBD-014FFCB0A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-2"/>
            <a:ext cx="2286219" cy="228621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F27CBE79-D6EE-401C-8A79-18BE483C88E6}"/>
              </a:ext>
            </a:extLst>
          </p:cNvPr>
          <p:cNvSpPr txBox="1"/>
          <p:nvPr/>
        </p:nvSpPr>
        <p:spPr>
          <a:xfrm>
            <a:off x="4862818" y="6060885"/>
            <a:ext cx="2466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2A8B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Sorrento 8 – 9 Aprile 2019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xmlns="" id="{D6B26782-1744-4C55-8558-42DF0B3C302B}"/>
              </a:ext>
            </a:extLst>
          </p:cNvPr>
          <p:cNvSpPr txBox="1"/>
          <p:nvPr/>
        </p:nvSpPr>
        <p:spPr>
          <a:xfrm>
            <a:off x="9140271" y="5282974"/>
            <a:ext cx="3215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>
                <a:solidFill>
                  <a:srgbClr val="DF30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Relatore: </a:t>
            </a:r>
          </a:p>
          <a:p>
            <a:r>
              <a:rPr lang="it-IT" sz="2000" b="1" i="1" dirty="0">
                <a:solidFill>
                  <a:srgbClr val="E030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Pasquale Russo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xmlns="" id="{5993C5E2-2A09-4F14-B0C7-70C193C9CC26}"/>
              </a:ext>
            </a:extLst>
          </p:cNvPr>
          <p:cNvSpPr txBox="1"/>
          <p:nvPr/>
        </p:nvSpPr>
        <p:spPr>
          <a:xfrm>
            <a:off x="4338506" y="6519472"/>
            <a:ext cx="3514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A7B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Incontro organizzato da AGID e CNR-ICAR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35F48D85-9048-4147-A376-43620F2EA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3856" y="5983254"/>
            <a:ext cx="1360487" cy="496401"/>
          </a:xfrm>
          <a:prstGeom prst="rect">
            <a:avLst/>
          </a:prstGeom>
        </p:spPr>
      </p:pic>
      <p:pic>
        <p:nvPicPr>
          <p:cNvPr id="1032" name="Picture 8" descr="Risultati immagini per agid">
            <a:extLst>
              <a:ext uri="{FF2B5EF4-FFF2-40B4-BE49-F238E27FC236}">
                <a16:creationId xmlns:a16="http://schemas.microsoft.com/office/drawing/2014/main" xmlns="" id="{11FC167D-F5BB-4547-A8F3-26B18644C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9" y="6414557"/>
            <a:ext cx="2053695" cy="42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isultati immagini per cnr-icar">
            <a:extLst>
              <a:ext uri="{FF2B5EF4-FFF2-40B4-BE49-F238E27FC236}">
                <a16:creationId xmlns:a16="http://schemas.microsoft.com/office/drawing/2014/main" xmlns="" id="{B648A3D6-B81A-4FAF-AFDD-05DC84D97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499" y="6432463"/>
            <a:ext cx="706151" cy="42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141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9B448F0-DA06-4165-AB5F-4330A20E06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92D83638-A467-411A-9C31-FE9A111CD8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4="http://schemas.microsoft.com/office/powerpoint/2010/main" xmlns:a16="http://schemas.microsoft.com/office/drawing/2014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576BCDF-119F-4EB5-83D7-ED823C93EB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xmlns="" id="{43D63E8F-FD8A-4CE3-B7C9-3E9E2B66B5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xmlns="" id="{D107D890-1831-46D8-90FB-F2FC0B2884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xmlns="" id="{02440904-A4EC-4F72-8E22-AAF4D9DB5C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xmlns="" id="{625E9C1F-1569-416B-A85C-FA14348722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xmlns="" id="{3A186C77-43BF-4B1B-8170-48944F3057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xmlns="" id="{FA8D72C1-8526-44B4-9333-5E0057ECCA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xmlns="" id="{790E4BA0-9C47-48B6-AA4A-8FC22DA954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xmlns="" id="{FD051475-431F-4B9D-94C6-7B49A69582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xmlns="" id="{82255D2F-85A1-4A19-8BC4-EB2715F36C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xmlns="" id="{EBC3A004-9794-4EFA-83F0-989248797C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xmlns="" id="{6EFD9FC3-E11A-44E3-BCAC-A07F3C601F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xmlns="" id="{AB6AB6F7-6592-4028-B349-1C0E53A29C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xmlns="" id="{6C2415E6-F914-4C11-B48B-4910AA6CA6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xmlns="" id="{2412013C-072A-489E-851A-CFEF91A9A6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xmlns="" id="{DE93DF9F-296F-4DE4-8813-D8C04DE4CF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xmlns="" id="{F440D966-5030-460C-9916-BF9B915421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xmlns="" id="{1EFE245D-BA05-4F4D-A6E8-40739F48E7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xmlns="" id="{ED67811C-F735-441C-98A6-2517EC099A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xmlns="" id="{3070FC44-32F9-470F-A131-868F3F1DB7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xmlns="" id="{95FB52C7-C779-4E3F-978C-4595FEF868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xmlns="" id="{D4EB1759-62AC-4B24-9DC6-E4F8737E89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xmlns="" id="{7BF6FB39-864B-4F58-86E8-790E16FB3C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xmlns="" id="{5FE4FA46-B51C-43DA-87FC-2644ED117A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xmlns="" id="{25DD1322-2D3A-4E7B-B23B-B4F96E02C2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xmlns="" id="{6E4FFBEB-52BB-494D-AD99-A0F072AB6F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xmlns="" id="{7DE92406-3F65-4333-BAAA-A9A7B5AEE9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31">
              <a:extLst>
                <a:ext uri="{FF2B5EF4-FFF2-40B4-BE49-F238E27FC236}">
                  <a16:creationId xmlns:a16="http://schemas.microsoft.com/office/drawing/2014/main" xmlns="" id="{B8B0FFC4-D1BB-4BB9-A224-BB78BFD338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59" name="Group 40">
            <a:extLst>
              <a:ext uri="{FF2B5EF4-FFF2-40B4-BE49-F238E27FC236}">
                <a16:creationId xmlns:a16="http://schemas.microsoft.com/office/drawing/2014/main" xmlns="" id="{8DB4BB99-C854-45F9-BED1-63D15E3A24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xmlns="" id="{5D1CCC4C-284C-4BF6-97D9-D974674634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xmlns="" id="{35D82D1B-EB09-4028-9107-D60B547C7B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xmlns="" id="{1389EE93-8059-437E-8507-7557AD68FB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xmlns="" id="{377C05DC-75FF-4426-A34F-DBF0C7E7BE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xmlns="" id="{03D385C8-866D-437D-91B1-2E3ECDD88E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xmlns="" id="{3F649CBB-748F-4C79-A14F-C531C40B08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xmlns="" id="{7F4622C0-84AF-41F1-9128-FE73CADD36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xmlns="" id="{CC6F29C1-A471-4CDE-8C21-E4B15C5EF4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xmlns="" id="{67F5B7DA-86C7-4AE0-96B6-D7F5AA51E2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xmlns="" id="{0FA481E3-0439-484A-AC9B-19D58B98E4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pic>
        <p:nvPicPr>
          <p:cNvPr id="52" name="Immagine 51">
            <a:extLst>
              <a:ext uri="{FF2B5EF4-FFF2-40B4-BE49-F238E27FC236}">
                <a16:creationId xmlns:a16="http://schemas.microsoft.com/office/drawing/2014/main" xmlns="" id="{7D729B35-FB4F-41B6-AC80-3BFBA4305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516" y="2973497"/>
            <a:ext cx="914528" cy="914528"/>
          </a:xfrm>
          <a:prstGeom prst="rect">
            <a:avLst/>
          </a:prstGeom>
        </p:spPr>
      </p:pic>
      <p:pic>
        <p:nvPicPr>
          <p:cNvPr id="53" name="Immagine 52">
            <a:extLst>
              <a:ext uri="{FF2B5EF4-FFF2-40B4-BE49-F238E27FC236}">
                <a16:creationId xmlns:a16="http://schemas.microsoft.com/office/drawing/2014/main" xmlns="" id="{35C33D5B-498E-4D62-ACBF-A226D92E2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104" y="2973768"/>
            <a:ext cx="914528" cy="914528"/>
          </a:xfrm>
          <a:prstGeom prst="rect">
            <a:avLst/>
          </a:prstGeom>
        </p:spPr>
      </p:pic>
      <p:pic>
        <p:nvPicPr>
          <p:cNvPr id="54" name="Immagine 53" descr="Immagine che contiene oggetto&#10;&#10;Descrizione generata automaticamente">
            <a:extLst>
              <a:ext uri="{FF2B5EF4-FFF2-40B4-BE49-F238E27FC236}">
                <a16:creationId xmlns:a16="http://schemas.microsoft.com/office/drawing/2014/main" xmlns="" id="{3341822E-8829-473F-BB3A-AA1A05A0F6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4673" y="3003752"/>
            <a:ext cx="516053" cy="516053"/>
          </a:xfrm>
          <a:prstGeom prst="rect">
            <a:avLst/>
          </a:prstGeom>
        </p:spPr>
      </p:pic>
      <p:pic>
        <p:nvPicPr>
          <p:cNvPr id="55" name="Immagine 54" descr="Immagine che contiene oggetto, kit da pronto soccorso&#10;&#10;Descrizione generata automaticamente">
            <a:extLst>
              <a:ext uri="{FF2B5EF4-FFF2-40B4-BE49-F238E27FC236}">
                <a16:creationId xmlns:a16="http://schemas.microsoft.com/office/drawing/2014/main" xmlns="" id="{D7C13FC5-A751-4C55-AA65-F967546EC2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1812" y="3486249"/>
            <a:ext cx="401776" cy="401776"/>
          </a:xfrm>
          <a:prstGeom prst="rect">
            <a:avLst/>
          </a:prstGeom>
        </p:spPr>
      </p:pic>
      <p:pic>
        <p:nvPicPr>
          <p:cNvPr id="56" name="Immagine 55">
            <a:extLst>
              <a:ext uri="{FF2B5EF4-FFF2-40B4-BE49-F238E27FC236}">
                <a16:creationId xmlns:a16="http://schemas.microsoft.com/office/drawing/2014/main" xmlns="" id="{6CDA308C-D899-419F-A6AC-08D73E7FED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6890" y="1449019"/>
            <a:ext cx="406528" cy="406528"/>
          </a:xfrm>
          <a:prstGeom prst="rect">
            <a:avLst/>
          </a:prstGeom>
        </p:spPr>
      </p:pic>
      <p:pic>
        <p:nvPicPr>
          <p:cNvPr id="57" name="Immagine 56">
            <a:extLst>
              <a:ext uri="{FF2B5EF4-FFF2-40B4-BE49-F238E27FC236}">
                <a16:creationId xmlns:a16="http://schemas.microsoft.com/office/drawing/2014/main" xmlns="" id="{FCC066F3-6A84-4790-B5CF-C5438E28F8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5272170" y="1134758"/>
            <a:ext cx="304801" cy="304801"/>
          </a:xfrm>
          <a:prstGeom prst="rect">
            <a:avLst/>
          </a:prstGeom>
        </p:spPr>
      </p:pic>
      <p:pic>
        <p:nvPicPr>
          <p:cNvPr id="60" name="Immagine 59" descr="Immagine che contiene oggetto&#10;&#10;Descrizione generata automaticamente">
            <a:extLst>
              <a:ext uri="{FF2B5EF4-FFF2-40B4-BE49-F238E27FC236}">
                <a16:creationId xmlns:a16="http://schemas.microsoft.com/office/drawing/2014/main" xmlns="" id="{DA907A43-5626-4425-93BC-7A5D56EEF2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99802" y="1449019"/>
            <a:ext cx="406528" cy="406528"/>
          </a:xfrm>
          <a:prstGeom prst="rect">
            <a:avLst/>
          </a:prstGeom>
        </p:spPr>
      </p:pic>
      <p:pic>
        <p:nvPicPr>
          <p:cNvPr id="61" name="Immagine 60" descr="Immagine che contiene oggetto, monitor&#10;&#10;Descrizione generata automaticamente">
            <a:extLst>
              <a:ext uri="{FF2B5EF4-FFF2-40B4-BE49-F238E27FC236}">
                <a16:creationId xmlns:a16="http://schemas.microsoft.com/office/drawing/2014/main" xmlns="" id="{58441BDE-DE93-4405-B8D0-32F427BF17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5633418" y="1449019"/>
            <a:ext cx="406528" cy="406528"/>
          </a:xfrm>
          <a:prstGeom prst="rect">
            <a:avLst/>
          </a:prstGeom>
        </p:spPr>
      </p:pic>
      <p:pic>
        <p:nvPicPr>
          <p:cNvPr id="62" name="Immagine 61">
            <a:extLst>
              <a:ext uri="{FF2B5EF4-FFF2-40B4-BE49-F238E27FC236}">
                <a16:creationId xmlns:a16="http://schemas.microsoft.com/office/drawing/2014/main" xmlns="" id="{5125341D-C57D-4B4C-9982-7D67B2E42C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99985" y="2973497"/>
            <a:ext cx="914528" cy="91452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EC08543-99E6-4566-9000-61215C55D623}"/>
              </a:ext>
            </a:extLst>
          </p:cNvPr>
          <p:cNvSpPr txBox="1"/>
          <p:nvPr/>
        </p:nvSpPr>
        <p:spPr>
          <a:xfrm>
            <a:off x="5035514" y="3767158"/>
            <a:ext cx="91452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Alberto</a:t>
            </a:r>
          </a:p>
          <a:p>
            <a:pPr algn="ctr"/>
            <a:r>
              <a:rPr lang="it-IT" sz="1300" dirty="0"/>
              <a:t>Paziente Cronico</a:t>
            </a:r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xmlns="" id="{8883611A-90B4-4FD5-92E8-B99AED9E55B8}"/>
              </a:ext>
            </a:extLst>
          </p:cNvPr>
          <p:cNvSpPr txBox="1"/>
          <p:nvPr/>
        </p:nvSpPr>
        <p:spPr>
          <a:xfrm>
            <a:off x="8480727" y="3821019"/>
            <a:ext cx="9145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MMG</a:t>
            </a:r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xmlns="" id="{7B86278A-C477-41F9-8A75-F3EA981E2DE1}"/>
              </a:ext>
            </a:extLst>
          </p:cNvPr>
          <p:cNvSpPr txBox="1"/>
          <p:nvPr/>
        </p:nvSpPr>
        <p:spPr>
          <a:xfrm>
            <a:off x="4559062" y="666526"/>
            <a:ext cx="17211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Wearable Devices</a:t>
            </a:r>
          </a:p>
          <a:p>
            <a:pPr algn="ctr"/>
            <a:r>
              <a:rPr lang="it-IT" sz="1300" dirty="0"/>
              <a:t>(Telemedicina)</a:t>
            </a: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xmlns="" id="{5B9D7478-7EA6-432A-B46B-885F9907F6E4}"/>
              </a:ext>
            </a:extLst>
          </p:cNvPr>
          <p:cNvSpPr txBox="1"/>
          <p:nvPr/>
        </p:nvSpPr>
        <p:spPr>
          <a:xfrm>
            <a:off x="950941" y="3110745"/>
            <a:ext cx="91452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Provider</a:t>
            </a:r>
          </a:p>
          <a:p>
            <a:pPr algn="ctr"/>
            <a:r>
              <a:rPr lang="it-IT" sz="1300" dirty="0"/>
              <a:t>Pubblici/</a:t>
            </a:r>
          </a:p>
          <a:p>
            <a:pPr algn="ctr"/>
            <a:r>
              <a:rPr lang="it-IT" sz="1300" dirty="0"/>
              <a:t>Privati</a:t>
            </a:r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xmlns="" id="{EC2B27DC-9CC0-4D64-948C-557742B7E44C}"/>
              </a:ext>
            </a:extLst>
          </p:cNvPr>
          <p:cNvSpPr txBox="1"/>
          <p:nvPr/>
        </p:nvSpPr>
        <p:spPr>
          <a:xfrm>
            <a:off x="10584924" y="3782919"/>
            <a:ext cx="9145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b="1" dirty="0"/>
              <a:t>SSN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xmlns="" id="{4D5812BE-3DE8-41E4-BD5E-3C10549E5543}"/>
              </a:ext>
            </a:extLst>
          </p:cNvPr>
          <p:cNvCxnSpPr>
            <a:cxnSpLocks/>
            <a:endCxn id="52" idx="0"/>
          </p:cNvCxnSpPr>
          <p:nvPr/>
        </p:nvCxnSpPr>
        <p:spPr>
          <a:xfrm>
            <a:off x="5492780" y="1879718"/>
            <a:ext cx="0" cy="109377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Connettore 2 67">
            <a:extLst>
              <a:ext uri="{FF2B5EF4-FFF2-40B4-BE49-F238E27FC236}">
                <a16:creationId xmlns:a16="http://schemas.microsoft.com/office/drawing/2014/main" xmlns="" id="{B62DD5E3-5427-4B8D-AE84-DB5185EECAEC}"/>
              </a:ext>
            </a:extLst>
          </p:cNvPr>
          <p:cNvCxnSpPr>
            <a:cxnSpLocks/>
            <a:stCxn id="53" idx="1"/>
            <a:endCxn id="52" idx="3"/>
          </p:cNvCxnSpPr>
          <p:nvPr/>
        </p:nvCxnSpPr>
        <p:spPr>
          <a:xfrm flipH="1" flipV="1">
            <a:off x="5950044" y="3430761"/>
            <a:ext cx="2508060" cy="27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Connettore 2 68">
            <a:extLst>
              <a:ext uri="{FF2B5EF4-FFF2-40B4-BE49-F238E27FC236}">
                <a16:creationId xmlns:a16="http://schemas.microsoft.com/office/drawing/2014/main" xmlns="" id="{FB11B20F-83B4-4DF1-9BA6-E1EFB4C403F6}"/>
              </a:ext>
            </a:extLst>
          </p:cNvPr>
          <p:cNvCxnSpPr>
            <a:cxnSpLocks/>
            <a:stCxn id="52" idx="1"/>
          </p:cNvCxnSpPr>
          <p:nvPr/>
        </p:nvCxnSpPr>
        <p:spPr>
          <a:xfrm flipH="1">
            <a:off x="2327865" y="3430761"/>
            <a:ext cx="270765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1" name="Immagine 70">
            <a:extLst>
              <a:ext uri="{FF2B5EF4-FFF2-40B4-BE49-F238E27FC236}">
                <a16:creationId xmlns:a16="http://schemas.microsoft.com/office/drawing/2014/main" xmlns="" id="{777EECD4-491C-4CDC-AAE3-DB045C63D8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40352" y="3094365"/>
            <a:ext cx="319234" cy="319234"/>
          </a:xfrm>
          <a:prstGeom prst="rect">
            <a:avLst/>
          </a:prstGeom>
        </p:spPr>
      </p:pic>
      <p:pic>
        <p:nvPicPr>
          <p:cNvPr id="72" name="Immagine 71">
            <a:extLst>
              <a:ext uri="{FF2B5EF4-FFF2-40B4-BE49-F238E27FC236}">
                <a16:creationId xmlns:a16="http://schemas.microsoft.com/office/drawing/2014/main" xmlns="" id="{7E954CDE-E755-44F3-8C0E-6775E7C832E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68944" y="3094365"/>
            <a:ext cx="319234" cy="319234"/>
          </a:xfrm>
          <a:prstGeom prst="rect">
            <a:avLst/>
          </a:prstGeom>
        </p:spPr>
      </p:pic>
      <p:pic>
        <p:nvPicPr>
          <p:cNvPr id="73" name="Immagine 72">
            <a:extLst>
              <a:ext uri="{FF2B5EF4-FFF2-40B4-BE49-F238E27FC236}">
                <a16:creationId xmlns:a16="http://schemas.microsoft.com/office/drawing/2014/main" xmlns="" id="{D7DDD72B-BE7F-4C51-A3BE-5681267D4C4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45727" y="2985833"/>
            <a:ext cx="426159" cy="426159"/>
          </a:xfrm>
          <a:prstGeom prst="rect">
            <a:avLst/>
          </a:prstGeom>
        </p:spPr>
      </p:pic>
      <p:sp>
        <p:nvSpPr>
          <p:cNvPr id="74" name="CasellaDiTesto 73">
            <a:extLst>
              <a:ext uri="{FF2B5EF4-FFF2-40B4-BE49-F238E27FC236}">
                <a16:creationId xmlns:a16="http://schemas.microsoft.com/office/drawing/2014/main" xmlns="" id="{9BA50951-0694-4F99-9A1D-F3BDE8EC9A16}"/>
              </a:ext>
            </a:extLst>
          </p:cNvPr>
          <p:cNvSpPr txBox="1"/>
          <p:nvPr/>
        </p:nvSpPr>
        <p:spPr>
          <a:xfrm>
            <a:off x="6050285" y="2746651"/>
            <a:ext cx="17211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Ricette</a:t>
            </a:r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xmlns="" id="{EA6545A1-C452-45AB-903D-86CA8287B030}"/>
              </a:ext>
            </a:extLst>
          </p:cNvPr>
          <p:cNvSpPr txBox="1"/>
          <p:nvPr/>
        </p:nvSpPr>
        <p:spPr>
          <a:xfrm>
            <a:off x="6467237" y="3117784"/>
            <a:ext cx="17211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+</a:t>
            </a:r>
          </a:p>
        </p:txBody>
      </p:sp>
      <p:pic>
        <p:nvPicPr>
          <p:cNvPr id="76" name="Immagine 75" descr="Immagine che contiene oggetto, orologio&#10;&#10;Descrizione generata automaticamente">
            <a:extLst>
              <a:ext uri="{FF2B5EF4-FFF2-40B4-BE49-F238E27FC236}">
                <a16:creationId xmlns:a16="http://schemas.microsoft.com/office/drawing/2014/main" xmlns="" id="{9B693A74-AF40-4653-86BE-7FBCAAC7EA1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25225" y="2264047"/>
            <a:ext cx="338621" cy="338621"/>
          </a:xfrm>
          <a:prstGeom prst="rect">
            <a:avLst/>
          </a:prstGeom>
        </p:spPr>
      </p:pic>
      <p:cxnSp>
        <p:nvCxnSpPr>
          <p:cNvPr id="94" name="Connettore diritto 93">
            <a:extLst>
              <a:ext uri="{FF2B5EF4-FFF2-40B4-BE49-F238E27FC236}">
                <a16:creationId xmlns:a16="http://schemas.microsoft.com/office/drawing/2014/main" xmlns="" id="{A53B3D51-3411-4E14-9331-339C354ED807}"/>
              </a:ext>
            </a:extLst>
          </p:cNvPr>
          <p:cNvCxnSpPr>
            <a:cxnSpLocks/>
          </p:cNvCxnSpPr>
          <p:nvPr/>
        </p:nvCxnSpPr>
        <p:spPr>
          <a:xfrm>
            <a:off x="1754673" y="3994267"/>
            <a:ext cx="0" cy="7303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Connettore diritto 104">
            <a:extLst>
              <a:ext uri="{FF2B5EF4-FFF2-40B4-BE49-F238E27FC236}">
                <a16:creationId xmlns:a16="http://schemas.microsoft.com/office/drawing/2014/main" xmlns="" id="{081C1352-9714-465A-AC1D-05770AF9A3FC}"/>
              </a:ext>
            </a:extLst>
          </p:cNvPr>
          <p:cNvCxnSpPr>
            <a:cxnSpLocks/>
          </p:cNvCxnSpPr>
          <p:nvPr/>
        </p:nvCxnSpPr>
        <p:spPr>
          <a:xfrm>
            <a:off x="1754673" y="4724662"/>
            <a:ext cx="93040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Connettore 2 106">
            <a:extLst>
              <a:ext uri="{FF2B5EF4-FFF2-40B4-BE49-F238E27FC236}">
                <a16:creationId xmlns:a16="http://schemas.microsoft.com/office/drawing/2014/main" xmlns="" id="{130707DF-E3BD-4800-83C0-94D3DC623006}"/>
              </a:ext>
            </a:extLst>
          </p:cNvPr>
          <p:cNvCxnSpPr>
            <a:cxnSpLocks/>
          </p:cNvCxnSpPr>
          <p:nvPr/>
        </p:nvCxnSpPr>
        <p:spPr>
          <a:xfrm flipV="1">
            <a:off x="11058698" y="4050662"/>
            <a:ext cx="1" cy="67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Connettore 2 110">
            <a:extLst>
              <a:ext uri="{FF2B5EF4-FFF2-40B4-BE49-F238E27FC236}">
                <a16:creationId xmlns:a16="http://schemas.microsoft.com/office/drawing/2014/main" xmlns="" id="{59B1869D-84AA-4B82-86EC-1285DEAB6A7D}"/>
              </a:ext>
            </a:extLst>
          </p:cNvPr>
          <p:cNvCxnSpPr>
            <a:stCxn id="53" idx="3"/>
            <a:endCxn id="62" idx="1"/>
          </p:cNvCxnSpPr>
          <p:nvPr/>
        </p:nvCxnSpPr>
        <p:spPr>
          <a:xfrm flipV="1">
            <a:off x="9372632" y="3430761"/>
            <a:ext cx="1227353" cy="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6" name="Immagine 115">
            <a:extLst>
              <a:ext uri="{FF2B5EF4-FFF2-40B4-BE49-F238E27FC236}">
                <a16:creationId xmlns:a16="http://schemas.microsoft.com/office/drawing/2014/main" xmlns="" id="{E3C80188-4673-4D67-BC9E-93C335CEDB4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84809" y="4311955"/>
            <a:ext cx="374650" cy="374650"/>
          </a:xfrm>
          <a:prstGeom prst="rect">
            <a:avLst/>
          </a:prstGeom>
        </p:spPr>
      </p:pic>
      <p:pic>
        <p:nvPicPr>
          <p:cNvPr id="117" name="Immagine 116">
            <a:extLst>
              <a:ext uri="{FF2B5EF4-FFF2-40B4-BE49-F238E27FC236}">
                <a16:creationId xmlns:a16="http://schemas.microsoft.com/office/drawing/2014/main" xmlns="" id="{F4FDA015-2F87-4FAE-9B5D-F41E7A79D6E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91453" y="3029264"/>
            <a:ext cx="374650" cy="374650"/>
          </a:xfrm>
          <a:prstGeom prst="rect">
            <a:avLst/>
          </a:prstGeom>
        </p:spPr>
      </p:pic>
      <p:sp>
        <p:nvSpPr>
          <p:cNvPr id="118" name="CasellaDiTesto 117">
            <a:extLst>
              <a:ext uri="{FF2B5EF4-FFF2-40B4-BE49-F238E27FC236}">
                <a16:creationId xmlns:a16="http://schemas.microsoft.com/office/drawing/2014/main" xmlns="" id="{14A2D92B-5EC5-415B-B916-5174B696D8C5}"/>
              </a:ext>
            </a:extLst>
          </p:cNvPr>
          <p:cNvSpPr txBox="1"/>
          <p:nvPr/>
        </p:nvSpPr>
        <p:spPr>
          <a:xfrm>
            <a:off x="9118220" y="2537590"/>
            <a:ext cx="17211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Flussi</a:t>
            </a:r>
          </a:p>
          <a:p>
            <a:pPr algn="ctr"/>
            <a:r>
              <a:rPr lang="it-IT" sz="1300" dirty="0"/>
              <a:t>Regionali/Nazionali</a:t>
            </a:r>
          </a:p>
        </p:txBody>
      </p:sp>
      <p:sp>
        <p:nvSpPr>
          <p:cNvPr id="119" name="CasellaDiTesto 118">
            <a:extLst>
              <a:ext uri="{FF2B5EF4-FFF2-40B4-BE49-F238E27FC236}">
                <a16:creationId xmlns:a16="http://schemas.microsoft.com/office/drawing/2014/main" xmlns="" id="{D2B1B2C7-7DFF-43B5-9F82-002C26A1E7F1}"/>
              </a:ext>
            </a:extLst>
          </p:cNvPr>
          <p:cNvSpPr txBox="1"/>
          <p:nvPr/>
        </p:nvSpPr>
        <p:spPr>
          <a:xfrm>
            <a:off x="1972134" y="4234773"/>
            <a:ext cx="17211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Flussi</a:t>
            </a:r>
          </a:p>
          <a:p>
            <a:pPr algn="ctr"/>
            <a:r>
              <a:rPr lang="it-IT" sz="1300" dirty="0"/>
              <a:t>Regionali/Nazionali</a:t>
            </a:r>
          </a:p>
        </p:txBody>
      </p:sp>
      <p:sp>
        <p:nvSpPr>
          <p:cNvPr id="132" name="CasellaDiTesto 131">
            <a:extLst>
              <a:ext uri="{FF2B5EF4-FFF2-40B4-BE49-F238E27FC236}">
                <a16:creationId xmlns:a16="http://schemas.microsoft.com/office/drawing/2014/main" xmlns="" id="{31CE6850-2C6C-410B-8452-6C65A0A48A16}"/>
              </a:ext>
            </a:extLst>
          </p:cNvPr>
          <p:cNvSpPr txBox="1"/>
          <p:nvPr/>
        </p:nvSpPr>
        <p:spPr>
          <a:xfrm>
            <a:off x="5226890" y="2294385"/>
            <a:ext cx="17211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Dati</a:t>
            </a:r>
          </a:p>
        </p:txBody>
      </p:sp>
      <p:sp>
        <p:nvSpPr>
          <p:cNvPr id="77" name="Titolo 1">
            <a:extLst>
              <a:ext uri="{FF2B5EF4-FFF2-40B4-BE49-F238E27FC236}">
                <a16:creationId xmlns:a16="http://schemas.microsoft.com/office/drawing/2014/main" xmlns="" id="{19817A3A-FC69-49FB-A363-A70FB200C3AE}"/>
              </a:ext>
            </a:extLst>
          </p:cNvPr>
          <p:cNvSpPr txBox="1">
            <a:spLocks/>
          </p:cNvSpPr>
          <p:nvPr/>
        </p:nvSpPr>
        <p:spPr>
          <a:xfrm>
            <a:off x="2665411" y="-455954"/>
            <a:ext cx="6858000" cy="1367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600" b="1" u="sng" dirty="0">
                <a:solidFill>
                  <a:schemeClr val="bg2"/>
                </a:solidFill>
              </a:rPr>
              <a:t>MODELLO DI CURA DEL PAZIENTE</a:t>
            </a:r>
          </a:p>
        </p:txBody>
      </p:sp>
    </p:spTree>
    <p:extLst>
      <p:ext uri="{BB962C8B-B14F-4D97-AF65-F5344CB8AC3E}">
        <p14:creationId xmlns:p14="http://schemas.microsoft.com/office/powerpoint/2010/main" val="1801361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9B448F0-DA06-4165-AB5F-4330A20E06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92D83638-A467-411A-9C31-FE9A111CD8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4="http://schemas.microsoft.com/office/powerpoint/2010/main" xmlns:a16="http://schemas.microsoft.com/office/drawing/2014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576BCDF-119F-4EB5-83D7-ED823C93EB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xmlns="" id="{43D63E8F-FD8A-4CE3-B7C9-3E9E2B66B5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xmlns="" id="{D107D890-1831-46D8-90FB-F2FC0B2884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xmlns="" id="{02440904-A4EC-4F72-8E22-AAF4D9DB5C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xmlns="" id="{625E9C1F-1569-416B-A85C-FA14348722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xmlns="" id="{3A186C77-43BF-4B1B-8170-48944F3057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xmlns="" id="{FA8D72C1-8526-44B4-9333-5E0057ECCA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xmlns="" id="{790E4BA0-9C47-48B6-AA4A-8FC22DA954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xmlns="" id="{FD051475-431F-4B9D-94C6-7B49A69582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xmlns="" id="{82255D2F-85A1-4A19-8BC4-EB2715F36C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xmlns="" id="{EBC3A004-9794-4EFA-83F0-989248797C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xmlns="" id="{6EFD9FC3-E11A-44E3-BCAC-A07F3C601F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xmlns="" id="{AB6AB6F7-6592-4028-B349-1C0E53A29C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xmlns="" id="{6C2415E6-F914-4C11-B48B-4910AA6CA6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xmlns="" id="{2412013C-072A-489E-851A-CFEF91A9A6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xmlns="" id="{DE93DF9F-296F-4DE4-8813-D8C04DE4CF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xmlns="" id="{F440D966-5030-460C-9916-BF9B915421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xmlns="" id="{1EFE245D-BA05-4F4D-A6E8-40739F48E7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xmlns="" id="{ED67811C-F735-441C-98A6-2517EC099A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xmlns="" id="{3070FC44-32F9-470F-A131-868F3F1DB7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xmlns="" id="{95FB52C7-C779-4E3F-978C-4595FEF868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xmlns="" id="{D4EB1759-62AC-4B24-9DC6-E4F8737E89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xmlns="" id="{7BF6FB39-864B-4F58-86E8-790E16FB3C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xmlns="" id="{5FE4FA46-B51C-43DA-87FC-2644ED117A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xmlns="" id="{25DD1322-2D3A-4E7B-B23B-B4F96E02C2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xmlns="" id="{6E4FFBEB-52BB-494D-AD99-A0F072AB6F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xmlns="" id="{7DE92406-3F65-4333-BAAA-A9A7B5AEE9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31">
              <a:extLst>
                <a:ext uri="{FF2B5EF4-FFF2-40B4-BE49-F238E27FC236}">
                  <a16:creationId xmlns:a16="http://schemas.microsoft.com/office/drawing/2014/main" xmlns="" id="{B8B0FFC4-D1BB-4BB9-A224-BB78BFD338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59" name="Group 40">
            <a:extLst>
              <a:ext uri="{FF2B5EF4-FFF2-40B4-BE49-F238E27FC236}">
                <a16:creationId xmlns:a16="http://schemas.microsoft.com/office/drawing/2014/main" xmlns="" id="{8DB4BB99-C854-45F9-BED1-63D15E3A24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xmlns="" id="{5D1CCC4C-284C-4BF6-97D9-D974674634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xmlns="" id="{35D82D1B-EB09-4028-9107-D60B547C7B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xmlns="" id="{1389EE93-8059-437E-8507-7557AD68FB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xmlns="" id="{377C05DC-75FF-4426-A34F-DBF0C7E7BE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xmlns="" id="{03D385C8-866D-437D-91B1-2E3ECDD88E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xmlns="" id="{3F649CBB-748F-4C79-A14F-C531C40B08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xmlns="" id="{7F4622C0-84AF-41F1-9128-FE73CADD36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xmlns="" id="{CC6F29C1-A471-4CDE-8C21-E4B15C5EF4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xmlns="" id="{67F5B7DA-86C7-4AE0-96B6-D7F5AA51E2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xmlns="" id="{0FA481E3-0439-484A-AC9B-19D58B98E4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pic>
        <p:nvPicPr>
          <p:cNvPr id="52" name="Immagine 51">
            <a:extLst>
              <a:ext uri="{FF2B5EF4-FFF2-40B4-BE49-F238E27FC236}">
                <a16:creationId xmlns:a16="http://schemas.microsoft.com/office/drawing/2014/main" xmlns="" id="{7D729B35-FB4F-41B6-AC80-3BFBA4305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516" y="2973497"/>
            <a:ext cx="914528" cy="914528"/>
          </a:xfrm>
          <a:prstGeom prst="rect">
            <a:avLst/>
          </a:prstGeom>
        </p:spPr>
      </p:pic>
      <p:pic>
        <p:nvPicPr>
          <p:cNvPr id="53" name="Immagine 52">
            <a:extLst>
              <a:ext uri="{FF2B5EF4-FFF2-40B4-BE49-F238E27FC236}">
                <a16:creationId xmlns:a16="http://schemas.microsoft.com/office/drawing/2014/main" xmlns="" id="{35C33D5B-498E-4D62-ACBF-A226D92E2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104" y="2973768"/>
            <a:ext cx="914528" cy="914528"/>
          </a:xfrm>
          <a:prstGeom prst="rect">
            <a:avLst/>
          </a:prstGeom>
        </p:spPr>
      </p:pic>
      <p:pic>
        <p:nvPicPr>
          <p:cNvPr id="54" name="Immagine 53" descr="Immagine che contiene oggetto&#10;&#10;Descrizione generata automaticamente">
            <a:extLst>
              <a:ext uri="{FF2B5EF4-FFF2-40B4-BE49-F238E27FC236}">
                <a16:creationId xmlns:a16="http://schemas.microsoft.com/office/drawing/2014/main" xmlns="" id="{3341822E-8829-473F-BB3A-AA1A05A0F6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4673" y="3003752"/>
            <a:ext cx="516053" cy="516053"/>
          </a:xfrm>
          <a:prstGeom prst="rect">
            <a:avLst/>
          </a:prstGeom>
        </p:spPr>
      </p:pic>
      <p:pic>
        <p:nvPicPr>
          <p:cNvPr id="55" name="Immagine 54" descr="Immagine che contiene oggetto, kit da pronto soccorso&#10;&#10;Descrizione generata automaticamente">
            <a:extLst>
              <a:ext uri="{FF2B5EF4-FFF2-40B4-BE49-F238E27FC236}">
                <a16:creationId xmlns:a16="http://schemas.microsoft.com/office/drawing/2014/main" xmlns="" id="{D7C13FC5-A751-4C55-AA65-F967546EC2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1812" y="3486249"/>
            <a:ext cx="401776" cy="401776"/>
          </a:xfrm>
          <a:prstGeom prst="rect">
            <a:avLst/>
          </a:prstGeom>
        </p:spPr>
      </p:pic>
      <p:pic>
        <p:nvPicPr>
          <p:cNvPr id="56" name="Immagine 55">
            <a:extLst>
              <a:ext uri="{FF2B5EF4-FFF2-40B4-BE49-F238E27FC236}">
                <a16:creationId xmlns:a16="http://schemas.microsoft.com/office/drawing/2014/main" xmlns="" id="{6CDA308C-D899-419F-A6AC-08D73E7FED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6890" y="1449019"/>
            <a:ext cx="406528" cy="406528"/>
          </a:xfrm>
          <a:prstGeom prst="rect">
            <a:avLst/>
          </a:prstGeom>
        </p:spPr>
      </p:pic>
      <p:pic>
        <p:nvPicPr>
          <p:cNvPr id="57" name="Immagine 56">
            <a:extLst>
              <a:ext uri="{FF2B5EF4-FFF2-40B4-BE49-F238E27FC236}">
                <a16:creationId xmlns:a16="http://schemas.microsoft.com/office/drawing/2014/main" xmlns="" id="{FCC066F3-6A84-4790-B5CF-C5438E28F8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5272170" y="1134758"/>
            <a:ext cx="304801" cy="304801"/>
          </a:xfrm>
          <a:prstGeom prst="rect">
            <a:avLst/>
          </a:prstGeom>
        </p:spPr>
      </p:pic>
      <p:pic>
        <p:nvPicPr>
          <p:cNvPr id="60" name="Immagine 59" descr="Immagine che contiene oggetto&#10;&#10;Descrizione generata automaticamente">
            <a:extLst>
              <a:ext uri="{FF2B5EF4-FFF2-40B4-BE49-F238E27FC236}">
                <a16:creationId xmlns:a16="http://schemas.microsoft.com/office/drawing/2014/main" xmlns="" id="{DA907A43-5626-4425-93BC-7A5D56EEF2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99802" y="1449019"/>
            <a:ext cx="406528" cy="406528"/>
          </a:xfrm>
          <a:prstGeom prst="rect">
            <a:avLst/>
          </a:prstGeom>
        </p:spPr>
      </p:pic>
      <p:pic>
        <p:nvPicPr>
          <p:cNvPr id="61" name="Immagine 60" descr="Immagine che contiene oggetto, monitor&#10;&#10;Descrizione generata automaticamente">
            <a:extLst>
              <a:ext uri="{FF2B5EF4-FFF2-40B4-BE49-F238E27FC236}">
                <a16:creationId xmlns:a16="http://schemas.microsoft.com/office/drawing/2014/main" xmlns="" id="{58441BDE-DE93-4405-B8D0-32F427BF17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5633418" y="1449019"/>
            <a:ext cx="406528" cy="406528"/>
          </a:xfrm>
          <a:prstGeom prst="rect">
            <a:avLst/>
          </a:prstGeom>
        </p:spPr>
      </p:pic>
      <p:pic>
        <p:nvPicPr>
          <p:cNvPr id="62" name="Immagine 61">
            <a:extLst>
              <a:ext uri="{FF2B5EF4-FFF2-40B4-BE49-F238E27FC236}">
                <a16:creationId xmlns:a16="http://schemas.microsoft.com/office/drawing/2014/main" xmlns="" id="{5125341D-C57D-4B4C-9982-7D67B2E42C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99985" y="2973497"/>
            <a:ext cx="914528" cy="91452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EC08543-99E6-4566-9000-61215C55D623}"/>
              </a:ext>
            </a:extLst>
          </p:cNvPr>
          <p:cNvSpPr txBox="1"/>
          <p:nvPr/>
        </p:nvSpPr>
        <p:spPr>
          <a:xfrm>
            <a:off x="5035514" y="3767158"/>
            <a:ext cx="91452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Alberto</a:t>
            </a:r>
          </a:p>
          <a:p>
            <a:pPr algn="ctr"/>
            <a:r>
              <a:rPr lang="it-IT" sz="1300" dirty="0"/>
              <a:t>Paziente Cronico</a:t>
            </a:r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xmlns="" id="{8883611A-90B4-4FD5-92E8-B99AED9E55B8}"/>
              </a:ext>
            </a:extLst>
          </p:cNvPr>
          <p:cNvSpPr txBox="1"/>
          <p:nvPr/>
        </p:nvSpPr>
        <p:spPr>
          <a:xfrm>
            <a:off x="8480727" y="3821019"/>
            <a:ext cx="9145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MMG</a:t>
            </a:r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xmlns="" id="{7B86278A-C477-41F9-8A75-F3EA981E2DE1}"/>
              </a:ext>
            </a:extLst>
          </p:cNvPr>
          <p:cNvSpPr txBox="1"/>
          <p:nvPr/>
        </p:nvSpPr>
        <p:spPr>
          <a:xfrm>
            <a:off x="4559062" y="666526"/>
            <a:ext cx="17211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Wearable Devices</a:t>
            </a:r>
          </a:p>
          <a:p>
            <a:pPr algn="ctr"/>
            <a:r>
              <a:rPr lang="it-IT" sz="1300" dirty="0"/>
              <a:t>(Telemedicina)</a:t>
            </a: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xmlns="" id="{5B9D7478-7EA6-432A-B46B-885F9907F6E4}"/>
              </a:ext>
            </a:extLst>
          </p:cNvPr>
          <p:cNvSpPr txBox="1"/>
          <p:nvPr/>
        </p:nvSpPr>
        <p:spPr>
          <a:xfrm>
            <a:off x="950941" y="3110745"/>
            <a:ext cx="91452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Provider</a:t>
            </a:r>
          </a:p>
          <a:p>
            <a:pPr algn="ctr"/>
            <a:r>
              <a:rPr lang="it-IT" sz="1300" dirty="0"/>
              <a:t>Pubblici/</a:t>
            </a:r>
          </a:p>
          <a:p>
            <a:pPr algn="ctr"/>
            <a:r>
              <a:rPr lang="it-IT" sz="1300" dirty="0"/>
              <a:t>Privati</a:t>
            </a:r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xmlns="" id="{EC2B27DC-9CC0-4D64-948C-557742B7E44C}"/>
              </a:ext>
            </a:extLst>
          </p:cNvPr>
          <p:cNvSpPr txBox="1"/>
          <p:nvPr/>
        </p:nvSpPr>
        <p:spPr>
          <a:xfrm>
            <a:off x="10584924" y="3821019"/>
            <a:ext cx="9145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SSN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xmlns="" id="{4D5812BE-3DE8-41E4-BD5E-3C10549E5543}"/>
              </a:ext>
            </a:extLst>
          </p:cNvPr>
          <p:cNvCxnSpPr>
            <a:cxnSpLocks/>
            <a:endCxn id="52" idx="0"/>
          </p:cNvCxnSpPr>
          <p:nvPr/>
        </p:nvCxnSpPr>
        <p:spPr>
          <a:xfrm>
            <a:off x="5492780" y="1879718"/>
            <a:ext cx="0" cy="109377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Connettore 2 67">
            <a:extLst>
              <a:ext uri="{FF2B5EF4-FFF2-40B4-BE49-F238E27FC236}">
                <a16:creationId xmlns:a16="http://schemas.microsoft.com/office/drawing/2014/main" xmlns="" id="{B62DD5E3-5427-4B8D-AE84-DB5185EECAEC}"/>
              </a:ext>
            </a:extLst>
          </p:cNvPr>
          <p:cNvCxnSpPr>
            <a:cxnSpLocks/>
            <a:stCxn id="53" idx="1"/>
            <a:endCxn id="52" idx="3"/>
          </p:cNvCxnSpPr>
          <p:nvPr/>
        </p:nvCxnSpPr>
        <p:spPr>
          <a:xfrm flipH="1" flipV="1">
            <a:off x="5950044" y="3430761"/>
            <a:ext cx="2508060" cy="27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Connettore 2 68">
            <a:extLst>
              <a:ext uri="{FF2B5EF4-FFF2-40B4-BE49-F238E27FC236}">
                <a16:creationId xmlns:a16="http://schemas.microsoft.com/office/drawing/2014/main" xmlns="" id="{FB11B20F-83B4-4DF1-9BA6-E1EFB4C403F6}"/>
              </a:ext>
            </a:extLst>
          </p:cNvPr>
          <p:cNvCxnSpPr>
            <a:cxnSpLocks/>
            <a:stCxn id="52" idx="1"/>
          </p:cNvCxnSpPr>
          <p:nvPr/>
        </p:nvCxnSpPr>
        <p:spPr>
          <a:xfrm flipH="1">
            <a:off x="2327865" y="3430761"/>
            <a:ext cx="270765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1" name="Immagine 70">
            <a:extLst>
              <a:ext uri="{FF2B5EF4-FFF2-40B4-BE49-F238E27FC236}">
                <a16:creationId xmlns:a16="http://schemas.microsoft.com/office/drawing/2014/main" xmlns="" id="{777EECD4-491C-4CDC-AAE3-DB045C63D8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40352" y="3094365"/>
            <a:ext cx="319234" cy="319234"/>
          </a:xfrm>
          <a:prstGeom prst="rect">
            <a:avLst/>
          </a:prstGeom>
        </p:spPr>
      </p:pic>
      <p:pic>
        <p:nvPicPr>
          <p:cNvPr id="72" name="Immagine 71">
            <a:extLst>
              <a:ext uri="{FF2B5EF4-FFF2-40B4-BE49-F238E27FC236}">
                <a16:creationId xmlns:a16="http://schemas.microsoft.com/office/drawing/2014/main" xmlns="" id="{7E954CDE-E755-44F3-8C0E-6775E7C832E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68944" y="3094365"/>
            <a:ext cx="319234" cy="319234"/>
          </a:xfrm>
          <a:prstGeom prst="rect">
            <a:avLst/>
          </a:prstGeom>
        </p:spPr>
      </p:pic>
      <p:pic>
        <p:nvPicPr>
          <p:cNvPr id="73" name="Immagine 72">
            <a:extLst>
              <a:ext uri="{FF2B5EF4-FFF2-40B4-BE49-F238E27FC236}">
                <a16:creationId xmlns:a16="http://schemas.microsoft.com/office/drawing/2014/main" xmlns="" id="{D7DDD72B-BE7F-4C51-A3BE-5681267D4C4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45727" y="2985833"/>
            <a:ext cx="426159" cy="426159"/>
          </a:xfrm>
          <a:prstGeom prst="rect">
            <a:avLst/>
          </a:prstGeom>
        </p:spPr>
      </p:pic>
      <p:sp>
        <p:nvSpPr>
          <p:cNvPr id="74" name="CasellaDiTesto 73">
            <a:extLst>
              <a:ext uri="{FF2B5EF4-FFF2-40B4-BE49-F238E27FC236}">
                <a16:creationId xmlns:a16="http://schemas.microsoft.com/office/drawing/2014/main" xmlns="" id="{9BA50951-0694-4F99-9A1D-F3BDE8EC9A16}"/>
              </a:ext>
            </a:extLst>
          </p:cNvPr>
          <p:cNvSpPr txBox="1"/>
          <p:nvPr/>
        </p:nvSpPr>
        <p:spPr>
          <a:xfrm>
            <a:off x="6050285" y="2746651"/>
            <a:ext cx="17211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Ricette</a:t>
            </a:r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xmlns="" id="{EA6545A1-C452-45AB-903D-86CA8287B030}"/>
              </a:ext>
            </a:extLst>
          </p:cNvPr>
          <p:cNvSpPr txBox="1"/>
          <p:nvPr/>
        </p:nvSpPr>
        <p:spPr>
          <a:xfrm>
            <a:off x="6467237" y="3117784"/>
            <a:ext cx="17211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+</a:t>
            </a:r>
          </a:p>
        </p:txBody>
      </p:sp>
      <p:pic>
        <p:nvPicPr>
          <p:cNvPr id="76" name="Immagine 75" descr="Immagine che contiene oggetto, orologio&#10;&#10;Descrizione generata automaticamente">
            <a:extLst>
              <a:ext uri="{FF2B5EF4-FFF2-40B4-BE49-F238E27FC236}">
                <a16:creationId xmlns:a16="http://schemas.microsoft.com/office/drawing/2014/main" xmlns="" id="{9B693A74-AF40-4653-86BE-7FBCAAC7EA1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25225" y="2264047"/>
            <a:ext cx="338621" cy="338621"/>
          </a:xfrm>
          <a:prstGeom prst="rect">
            <a:avLst/>
          </a:prstGeom>
        </p:spPr>
      </p:pic>
      <p:cxnSp>
        <p:nvCxnSpPr>
          <p:cNvPr id="94" name="Connettore diritto 93">
            <a:extLst>
              <a:ext uri="{FF2B5EF4-FFF2-40B4-BE49-F238E27FC236}">
                <a16:creationId xmlns:a16="http://schemas.microsoft.com/office/drawing/2014/main" xmlns="" id="{A53B3D51-3411-4E14-9331-339C354ED807}"/>
              </a:ext>
            </a:extLst>
          </p:cNvPr>
          <p:cNvCxnSpPr>
            <a:cxnSpLocks/>
          </p:cNvCxnSpPr>
          <p:nvPr/>
        </p:nvCxnSpPr>
        <p:spPr>
          <a:xfrm>
            <a:off x="1754673" y="3994267"/>
            <a:ext cx="0" cy="7303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Connettore diritto 104">
            <a:extLst>
              <a:ext uri="{FF2B5EF4-FFF2-40B4-BE49-F238E27FC236}">
                <a16:creationId xmlns:a16="http://schemas.microsoft.com/office/drawing/2014/main" xmlns="" id="{081C1352-9714-465A-AC1D-05770AF9A3FC}"/>
              </a:ext>
            </a:extLst>
          </p:cNvPr>
          <p:cNvCxnSpPr>
            <a:cxnSpLocks/>
          </p:cNvCxnSpPr>
          <p:nvPr/>
        </p:nvCxnSpPr>
        <p:spPr>
          <a:xfrm>
            <a:off x="1754673" y="4724662"/>
            <a:ext cx="93040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Connettore 2 106">
            <a:extLst>
              <a:ext uri="{FF2B5EF4-FFF2-40B4-BE49-F238E27FC236}">
                <a16:creationId xmlns:a16="http://schemas.microsoft.com/office/drawing/2014/main" xmlns="" id="{130707DF-E3BD-4800-83C0-94D3DC623006}"/>
              </a:ext>
            </a:extLst>
          </p:cNvPr>
          <p:cNvCxnSpPr>
            <a:cxnSpLocks/>
          </p:cNvCxnSpPr>
          <p:nvPr/>
        </p:nvCxnSpPr>
        <p:spPr>
          <a:xfrm flipV="1">
            <a:off x="11058698" y="4050662"/>
            <a:ext cx="1" cy="67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Connettore 2 110">
            <a:extLst>
              <a:ext uri="{FF2B5EF4-FFF2-40B4-BE49-F238E27FC236}">
                <a16:creationId xmlns:a16="http://schemas.microsoft.com/office/drawing/2014/main" xmlns="" id="{59B1869D-84AA-4B82-86EC-1285DEAB6A7D}"/>
              </a:ext>
            </a:extLst>
          </p:cNvPr>
          <p:cNvCxnSpPr>
            <a:stCxn id="53" idx="3"/>
            <a:endCxn id="62" idx="1"/>
          </p:cNvCxnSpPr>
          <p:nvPr/>
        </p:nvCxnSpPr>
        <p:spPr>
          <a:xfrm flipV="1">
            <a:off x="9372632" y="3430761"/>
            <a:ext cx="1227353" cy="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6" name="Immagine 115">
            <a:extLst>
              <a:ext uri="{FF2B5EF4-FFF2-40B4-BE49-F238E27FC236}">
                <a16:creationId xmlns:a16="http://schemas.microsoft.com/office/drawing/2014/main" xmlns="" id="{E3C80188-4673-4D67-BC9E-93C335CEDB4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84809" y="4311955"/>
            <a:ext cx="374650" cy="374650"/>
          </a:xfrm>
          <a:prstGeom prst="rect">
            <a:avLst/>
          </a:prstGeom>
        </p:spPr>
      </p:pic>
      <p:pic>
        <p:nvPicPr>
          <p:cNvPr id="117" name="Immagine 116">
            <a:extLst>
              <a:ext uri="{FF2B5EF4-FFF2-40B4-BE49-F238E27FC236}">
                <a16:creationId xmlns:a16="http://schemas.microsoft.com/office/drawing/2014/main" xmlns="" id="{F4FDA015-2F87-4FAE-9B5D-F41E7A79D6E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91453" y="3029264"/>
            <a:ext cx="374650" cy="374650"/>
          </a:xfrm>
          <a:prstGeom prst="rect">
            <a:avLst/>
          </a:prstGeom>
        </p:spPr>
      </p:pic>
      <p:sp>
        <p:nvSpPr>
          <p:cNvPr id="118" name="CasellaDiTesto 117">
            <a:extLst>
              <a:ext uri="{FF2B5EF4-FFF2-40B4-BE49-F238E27FC236}">
                <a16:creationId xmlns:a16="http://schemas.microsoft.com/office/drawing/2014/main" xmlns="" id="{14A2D92B-5EC5-415B-B916-5174B696D8C5}"/>
              </a:ext>
            </a:extLst>
          </p:cNvPr>
          <p:cNvSpPr txBox="1"/>
          <p:nvPr/>
        </p:nvSpPr>
        <p:spPr>
          <a:xfrm>
            <a:off x="9118220" y="2537590"/>
            <a:ext cx="17211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Flussi</a:t>
            </a:r>
          </a:p>
          <a:p>
            <a:pPr algn="ctr"/>
            <a:r>
              <a:rPr lang="it-IT" sz="1300" dirty="0"/>
              <a:t>Regionali/Nazionali</a:t>
            </a:r>
          </a:p>
        </p:txBody>
      </p:sp>
      <p:sp>
        <p:nvSpPr>
          <p:cNvPr id="119" name="CasellaDiTesto 118">
            <a:extLst>
              <a:ext uri="{FF2B5EF4-FFF2-40B4-BE49-F238E27FC236}">
                <a16:creationId xmlns:a16="http://schemas.microsoft.com/office/drawing/2014/main" xmlns="" id="{D2B1B2C7-7DFF-43B5-9F82-002C26A1E7F1}"/>
              </a:ext>
            </a:extLst>
          </p:cNvPr>
          <p:cNvSpPr txBox="1"/>
          <p:nvPr/>
        </p:nvSpPr>
        <p:spPr>
          <a:xfrm>
            <a:off x="1972134" y="4234773"/>
            <a:ext cx="17211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Flussi</a:t>
            </a:r>
          </a:p>
          <a:p>
            <a:pPr algn="ctr"/>
            <a:r>
              <a:rPr lang="it-IT" sz="1300" dirty="0"/>
              <a:t>Regionali/Nazionali</a:t>
            </a:r>
          </a:p>
        </p:txBody>
      </p:sp>
      <p:pic>
        <p:nvPicPr>
          <p:cNvPr id="120" name="Immagine 119" descr="Immagine che contiene kit da pronto soccorso, oggetto&#10;&#10;Descrizione generata automaticamente">
            <a:extLst>
              <a:ext uri="{FF2B5EF4-FFF2-40B4-BE49-F238E27FC236}">
                <a16:creationId xmlns:a16="http://schemas.microsoft.com/office/drawing/2014/main" xmlns="" id="{0152ADCF-9FD5-416E-9A78-B5A26D5854E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5824" y="5882298"/>
            <a:ext cx="914528" cy="914528"/>
          </a:xfrm>
          <a:prstGeom prst="rect">
            <a:avLst/>
          </a:prstGeom>
        </p:spPr>
      </p:pic>
      <p:pic>
        <p:nvPicPr>
          <p:cNvPr id="122" name="Immagine 121" descr="Immagine che contiene kit da pronto soccorso, oggetto&#10;&#10;Descrizione generata automaticamente">
            <a:extLst>
              <a:ext uri="{FF2B5EF4-FFF2-40B4-BE49-F238E27FC236}">
                <a16:creationId xmlns:a16="http://schemas.microsoft.com/office/drawing/2014/main" xmlns="" id="{8A30D4D1-3AC6-47E0-ABCD-EF62D5B03F2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71400" y="5881805"/>
            <a:ext cx="914528" cy="914528"/>
          </a:xfrm>
          <a:prstGeom prst="rect">
            <a:avLst/>
          </a:prstGeom>
        </p:spPr>
      </p:pic>
      <p:cxnSp>
        <p:nvCxnSpPr>
          <p:cNvPr id="124" name="Connettore 2 123">
            <a:extLst>
              <a:ext uri="{FF2B5EF4-FFF2-40B4-BE49-F238E27FC236}">
                <a16:creationId xmlns:a16="http://schemas.microsoft.com/office/drawing/2014/main" xmlns="" id="{49D9FD12-F6B0-4A5E-86D6-AA703ECD03BA}"/>
              </a:ext>
            </a:extLst>
          </p:cNvPr>
          <p:cNvCxnSpPr>
            <a:stCxn id="3" idx="1"/>
            <a:endCxn id="120" idx="0"/>
          </p:cNvCxnSpPr>
          <p:nvPr/>
        </p:nvCxnSpPr>
        <p:spPr>
          <a:xfrm flipH="1">
            <a:off x="2983088" y="4113407"/>
            <a:ext cx="2052426" cy="1768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Connettore 2 125">
            <a:extLst>
              <a:ext uri="{FF2B5EF4-FFF2-40B4-BE49-F238E27FC236}">
                <a16:creationId xmlns:a16="http://schemas.microsoft.com/office/drawing/2014/main" xmlns="" id="{08939AA4-6100-4F41-AC47-4CE5BFA32126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5492778" y="4459655"/>
            <a:ext cx="5800" cy="1401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Connettore 2 127">
            <a:extLst>
              <a:ext uri="{FF2B5EF4-FFF2-40B4-BE49-F238E27FC236}">
                <a16:creationId xmlns:a16="http://schemas.microsoft.com/office/drawing/2014/main" xmlns="" id="{28258EAC-894C-4CBD-94D3-F451D504D38F}"/>
              </a:ext>
            </a:extLst>
          </p:cNvPr>
          <p:cNvCxnSpPr>
            <a:endCxn id="122" idx="0"/>
          </p:cNvCxnSpPr>
          <p:nvPr/>
        </p:nvCxnSpPr>
        <p:spPr>
          <a:xfrm>
            <a:off x="6003607" y="4113406"/>
            <a:ext cx="2225057" cy="1768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2" name="CasellaDiTesto 131">
            <a:extLst>
              <a:ext uri="{FF2B5EF4-FFF2-40B4-BE49-F238E27FC236}">
                <a16:creationId xmlns:a16="http://schemas.microsoft.com/office/drawing/2014/main" xmlns="" id="{31CE6850-2C6C-410B-8452-6C65A0A48A16}"/>
              </a:ext>
            </a:extLst>
          </p:cNvPr>
          <p:cNvSpPr txBox="1"/>
          <p:nvPr/>
        </p:nvSpPr>
        <p:spPr>
          <a:xfrm>
            <a:off x="5226890" y="2294385"/>
            <a:ext cx="17211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Dati</a:t>
            </a:r>
          </a:p>
        </p:txBody>
      </p:sp>
      <p:sp>
        <p:nvSpPr>
          <p:cNvPr id="134" name="CasellaDiTesto 133">
            <a:extLst>
              <a:ext uri="{FF2B5EF4-FFF2-40B4-BE49-F238E27FC236}">
                <a16:creationId xmlns:a16="http://schemas.microsoft.com/office/drawing/2014/main" xmlns="" id="{E4DABEAE-80AC-47DA-AF66-605A4B3E44EB}"/>
              </a:ext>
            </a:extLst>
          </p:cNvPr>
          <p:cNvSpPr txBox="1"/>
          <p:nvPr/>
        </p:nvSpPr>
        <p:spPr>
          <a:xfrm>
            <a:off x="2680487" y="6255400"/>
            <a:ext cx="17211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CPI 1</a:t>
            </a:r>
          </a:p>
        </p:txBody>
      </p:sp>
      <p:sp>
        <p:nvSpPr>
          <p:cNvPr id="135" name="CasellaDiTesto 134">
            <a:extLst>
              <a:ext uri="{FF2B5EF4-FFF2-40B4-BE49-F238E27FC236}">
                <a16:creationId xmlns:a16="http://schemas.microsoft.com/office/drawing/2014/main" xmlns="" id="{B603B127-D1DD-4661-BD55-852EF968C5E6}"/>
              </a:ext>
            </a:extLst>
          </p:cNvPr>
          <p:cNvSpPr txBox="1"/>
          <p:nvPr/>
        </p:nvSpPr>
        <p:spPr>
          <a:xfrm>
            <a:off x="7886971" y="6215197"/>
            <a:ext cx="17211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CPI 2</a:t>
            </a:r>
          </a:p>
        </p:txBody>
      </p:sp>
      <p:sp>
        <p:nvSpPr>
          <p:cNvPr id="83" name="Titolo 1">
            <a:extLst>
              <a:ext uri="{FF2B5EF4-FFF2-40B4-BE49-F238E27FC236}">
                <a16:creationId xmlns:a16="http://schemas.microsoft.com/office/drawing/2014/main" xmlns="" id="{22564912-A002-4C59-AE0D-D153765BDDC1}"/>
              </a:ext>
            </a:extLst>
          </p:cNvPr>
          <p:cNvSpPr txBox="1">
            <a:spLocks/>
          </p:cNvSpPr>
          <p:nvPr/>
        </p:nvSpPr>
        <p:spPr>
          <a:xfrm>
            <a:off x="2665411" y="-455954"/>
            <a:ext cx="6858000" cy="1367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600" b="1" u="sng" dirty="0">
                <a:solidFill>
                  <a:schemeClr val="bg2"/>
                </a:solidFill>
              </a:rPr>
              <a:t>MODELLO DI CURA DEL PAZIENTE</a:t>
            </a: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xmlns="" id="{3C48E0C6-120A-4794-AEE4-A6FDE6BF8F2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57610" y="5911787"/>
            <a:ext cx="914528" cy="914528"/>
          </a:xfrm>
          <a:prstGeom prst="rect">
            <a:avLst/>
          </a:prstGeom>
        </p:spPr>
      </p:pic>
      <p:sp>
        <p:nvSpPr>
          <p:cNvPr id="86" name="CasellaDiTesto 85">
            <a:extLst>
              <a:ext uri="{FF2B5EF4-FFF2-40B4-BE49-F238E27FC236}">
                <a16:creationId xmlns:a16="http://schemas.microsoft.com/office/drawing/2014/main" xmlns="" id="{4FB08FA6-142C-4654-B194-0997E539B63F}"/>
              </a:ext>
            </a:extLst>
          </p:cNvPr>
          <p:cNvSpPr txBox="1"/>
          <p:nvPr/>
        </p:nvSpPr>
        <p:spPr>
          <a:xfrm>
            <a:off x="5488790" y="6265105"/>
            <a:ext cx="17211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DOCUMENTI</a:t>
            </a:r>
          </a:p>
        </p:txBody>
      </p:sp>
    </p:spTree>
    <p:extLst>
      <p:ext uri="{BB962C8B-B14F-4D97-AF65-F5344CB8AC3E}">
        <p14:creationId xmlns:p14="http://schemas.microsoft.com/office/powerpoint/2010/main" val="109542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>
            <a:extLst>
              <a:ext uri="{FF2B5EF4-FFF2-40B4-BE49-F238E27FC236}">
                <a16:creationId xmlns:a16="http://schemas.microsoft.com/office/drawing/2014/main" xmlns="" id="{538185F8-B359-48C2-9133-D3E9B471E5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2" name="Group 91">
            <a:extLst>
              <a:ext uri="{FF2B5EF4-FFF2-40B4-BE49-F238E27FC236}">
                <a16:creationId xmlns:a16="http://schemas.microsoft.com/office/drawing/2014/main" xmlns="" id="{24BAB2BF-E06F-452F-9555-5161F20A13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93" name="Rectangle 5">
              <a:extLst>
                <a:ext uri="{FF2B5EF4-FFF2-40B4-BE49-F238E27FC236}">
                  <a16:creationId xmlns:a16="http://schemas.microsoft.com/office/drawing/2014/main" xmlns="" id="{EA140413-779F-45FC-A7D4-888962D882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4" name="Freeform 6">
              <a:extLst>
                <a:ext uri="{FF2B5EF4-FFF2-40B4-BE49-F238E27FC236}">
                  <a16:creationId xmlns:a16="http://schemas.microsoft.com/office/drawing/2014/main" xmlns="" id="{4128E27D-EBE3-4D24-8190-E48CAC4F92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7">
              <a:extLst>
                <a:ext uri="{FF2B5EF4-FFF2-40B4-BE49-F238E27FC236}">
                  <a16:creationId xmlns:a16="http://schemas.microsoft.com/office/drawing/2014/main" xmlns="" id="{88313CEF-611E-4F21-B313-660A61807D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Rectangle 8">
              <a:extLst>
                <a:ext uri="{FF2B5EF4-FFF2-40B4-BE49-F238E27FC236}">
                  <a16:creationId xmlns:a16="http://schemas.microsoft.com/office/drawing/2014/main" xmlns="" id="{36F20F81-347E-4757-92FB-23F7686ECF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7" name="Freeform 9">
              <a:extLst>
                <a:ext uri="{FF2B5EF4-FFF2-40B4-BE49-F238E27FC236}">
                  <a16:creationId xmlns:a16="http://schemas.microsoft.com/office/drawing/2014/main" xmlns="" id="{2616577A-1589-4BC9-A351-1831254C69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10">
              <a:extLst>
                <a:ext uri="{FF2B5EF4-FFF2-40B4-BE49-F238E27FC236}">
                  <a16:creationId xmlns:a16="http://schemas.microsoft.com/office/drawing/2014/main" xmlns="" id="{68D697D8-870E-458B-B50A-E6F0CB3D37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11">
              <a:extLst>
                <a:ext uri="{FF2B5EF4-FFF2-40B4-BE49-F238E27FC236}">
                  <a16:creationId xmlns:a16="http://schemas.microsoft.com/office/drawing/2014/main" xmlns="" id="{C82DCFD4-2825-4793-A077-44AED13218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12">
              <a:extLst>
                <a:ext uri="{FF2B5EF4-FFF2-40B4-BE49-F238E27FC236}">
                  <a16:creationId xmlns:a16="http://schemas.microsoft.com/office/drawing/2014/main" xmlns="" id="{28D5AB66-B896-4360-8F6B-84E3F69726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13">
              <a:extLst>
                <a:ext uri="{FF2B5EF4-FFF2-40B4-BE49-F238E27FC236}">
                  <a16:creationId xmlns:a16="http://schemas.microsoft.com/office/drawing/2014/main" xmlns="" id="{A99009BA-B05D-42F4-A734-6197BD38EC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14">
              <a:extLst>
                <a:ext uri="{FF2B5EF4-FFF2-40B4-BE49-F238E27FC236}">
                  <a16:creationId xmlns:a16="http://schemas.microsoft.com/office/drawing/2014/main" xmlns="" id="{D079F75E-4A3A-46DC-8172-CBC1B76AAF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15">
              <a:extLst>
                <a:ext uri="{FF2B5EF4-FFF2-40B4-BE49-F238E27FC236}">
                  <a16:creationId xmlns:a16="http://schemas.microsoft.com/office/drawing/2014/main" xmlns="" id="{B9999D50-F32A-4C25-A04E-C692964ADC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16">
              <a:extLst>
                <a:ext uri="{FF2B5EF4-FFF2-40B4-BE49-F238E27FC236}">
                  <a16:creationId xmlns:a16="http://schemas.microsoft.com/office/drawing/2014/main" xmlns="" id="{CB7DA015-73CB-4C8D-AB85-8AE377915D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17">
              <a:extLst>
                <a:ext uri="{FF2B5EF4-FFF2-40B4-BE49-F238E27FC236}">
                  <a16:creationId xmlns:a16="http://schemas.microsoft.com/office/drawing/2014/main" xmlns="" id="{C150CD40-1655-4A8D-B80A-C798FDCA8F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18">
              <a:extLst>
                <a:ext uri="{FF2B5EF4-FFF2-40B4-BE49-F238E27FC236}">
                  <a16:creationId xmlns:a16="http://schemas.microsoft.com/office/drawing/2014/main" xmlns="" id="{01DEDE74-105E-4FEC-971F-84ACBB1B31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19">
              <a:extLst>
                <a:ext uri="{FF2B5EF4-FFF2-40B4-BE49-F238E27FC236}">
                  <a16:creationId xmlns:a16="http://schemas.microsoft.com/office/drawing/2014/main" xmlns="" id="{97072102-9BA0-4BD1-9C8A-D39A5AF391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20">
              <a:extLst>
                <a:ext uri="{FF2B5EF4-FFF2-40B4-BE49-F238E27FC236}">
                  <a16:creationId xmlns:a16="http://schemas.microsoft.com/office/drawing/2014/main" xmlns="" id="{E7A55451-B5BF-4D06-977D-3401A1756C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21">
              <a:extLst>
                <a:ext uri="{FF2B5EF4-FFF2-40B4-BE49-F238E27FC236}">
                  <a16:creationId xmlns:a16="http://schemas.microsoft.com/office/drawing/2014/main" xmlns="" id="{9DC0DCDD-04C6-45DC-AAC1-9204E956C8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22">
              <a:extLst>
                <a:ext uri="{FF2B5EF4-FFF2-40B4-BE49-F238E27FC236}">
                  <a16:creationId xmlns:a16="http://schemas.microsoft.com/office/drawing/2014/main" xmlns="" id="{1D725CC2-0CE9-43C9-8D5E-03887FD5D4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3">
              <a:extLst>
                <a:ext uri="{FF2B5EF4-FFF2-40B4-BE49-F238E27FC236}">
                  <a16:creationId xmlns:a16="http://schemas.microsoft.com/office/drawing/2014/main" xmlns="" id="{C1BFC139-20A1-4E5E-8DB1-BBDC67E219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24">
              <a:extLst>
                <a:ext uri="{FF2B5EF4-FFF2-40B4-BE49-F238E27FC236}">
                  <a16:creationId xmlns:a16="http://schemas.microsoft.com/office/drawing/2014/main" xmlns="" id="{DD2A82AD-E598-4BBF-AA25-8D845F909C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25">
              <a:extLst>
                <a:ext uri="{FF2B5EF4-FFF2-40B4-BE49-F238E27FC236}">
                  <a16:creationId xmlns:a16="http://schemas.microsoft.com/office/drawing/2014/main" xmlns="" id="{4EEF8047-1328-47DF-ACA8-9F4C5223CA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26">
              <a:extLst>
                <a:ext uri="{FF2B5EF4-FFF2-40B4-BE49-F238E27FC236}">
                  <a16:creationId xmlns:a16="http://schemas.microsoft.com/office/drawing/2014/main" xmlns="" id="{1F372141-C46A-4201-8ECD-31BABD99D9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27">
              <a:extLst>
                <a:ext uri="{FF2B5EF4-FFF2-40B4-BE49-F238E27FC236}">
                  <a16:creationId xmlns:a16="http://schemas.microsoft.com/office/drawing/2014/main" xmlns="" id="{5CCAAB7A-E85C-4C06-8338-38031C3F98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28">
              <a:extLst>
                <a:ext uri="{FF2B5EF4-FFF2-40B4-BE49-F238E27FC236}">
                  <a16:creationId xmlns:a16="http://schemas.microsoft.com/office/drawing/2014/main" xmlns="" id="{43B6C669-E0C4-4985-8FEB-5CCEAB8043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29">
              <a:extLst>
                <a:ext uri="{FF2B5EF4-FFF2-40B4-BE49-F238E27FC236}">
                  <a16:creationId xmlns:a16="http://schemas.microsoft.com/office/drawing/2014/main" xmlns="" id="{13304268-5D80-466E-BA64-EA1814E400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30">
              <a:extLst>
                <a:ext uri="{FF2B5EF4-FFF2-40B4-BE49-F238E27FC236}">
                  <a16:creationId xmlns:a16="http://schemas.microsoft.com/office/drawing/2014/main" xmlns="" id="{159730C8-8822-4C3F-B01E-2CC73DA2D3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31">
              <a:extLst>
                <a:ext uri="{FF2B5EF4-FFF2-40B4-BE49-F238E27FC236}">
                  <a16:creationId xmlns:a16="http://schemas.microsoft.com/office/drawing/2014/main" xmlns="" id="{3BDA7D07-DA46-4990-8D19-297E243C50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32">
              <a:extLst>
                <a:ext uri="{FF2B5EF4-FFF2-40B4-BE49-F238E27FC236}">
                  <a16:creationId xmlns:a16="http://schemas.microsoft.com/office/drawing/2014/main" xmlns="" id="{B0FDEEE6-094A-4C56-B5C3-DEDEFC5379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Rectangle 33">
              <a:extLst>
                <a:ext uri="{FF2B5EF4-FFF2-40B4-BE49-F238E27FC236}">
                  <a16:creationId xmlns:a16="http://schemas.microsoft.com/office/drawing/2014/main" xmlns="" id="{C9A3BD1C-94CE-47A6-B8CC-2BD21876AA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2" name="Freeform 34">
              <a:extLst>
                <a:ext uri="{FF2B5EF4-FFF2-40B4-BE49-F238E27FC236}">
                  <a16:creationId xmlns:a16="http://schemas.microsoft.com/office/drawing/2014/main" xmlns="" id="{1D509EAF-E15A-4A44-95B8-2B043001DA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35">
              <a:extLst>
                <a:ext uri="{FF2B5EF4-FFF2-40B4-BE49-F238E27FC236}">
                  <a16:creationId xmlns:a16="http://schemas.microsoft.com/office/drawing/2014/main" xmlns="" id="{4E6C2D7C-F48D-4DCE-AED5-50F4A125B8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36">
              <a:extLst>
                <a:ext uri="{FF2B5EF4-FFF2-40B4-BE49-F238E27FC236}">
                  <a16:creationId xmlns:a16="http://schemas.microsoft.com/office/drawing/2014/main" xmlns="" id="{A8318A48-B5E5-471F-B69C-F07672A374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37">
              <a:extLst>
                <a:ext uri="{FF2B5EF4-FFF2-40B4-BE49-F238E27FC236}">
                  <a16:creationId xmlns:a16="http://schemas.microsoft.com/office/drawing/2014/main" xmlns="" id="{E59DA71C-1159-4B54-A711-934E7DD3F7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38">
              <a:extLst>
                <a:ext uri="{FF2B5EF4-FFF2-40B4-BE49-F238E27FC236}">
                  <a16:creationId xmlns:a16="http://schemas.microsoft.com/office/drawing/2014/main" xmlns="" id="{088C9875-0ECF-42EC-9A30-240AE6D8C9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39">
              <a:extLst>
                <a:ext uri="{FF2B5EF4-FFF2-40B4-BE49-F238E27FC236}">
                  <a16:creationId xmlns:a16="http://schemas.microsoft.com/office/drawing/2014/main" xmlns="" id="{6325AF52-39B7-4C52-88C1-C858CCCFDC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40">
              <a:extLst>
                <a:ext uri="{FF2B5EF4-FFF2-40B4-BE49-F238E27FC236}">
                  <a16:creationId xmlns:a16="http://schemas.microsoft.com/office/drawing/2014/main" xmlns="" id="{38C1EBA8-6FFE-4FA6-A223-D0501AADCE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41">
              <a:extLst>
                <a:ext uri="{FF2B5EF4-FFF2-40B4-BE49-F238E27FC236}">
                  <a16:creationId xmlns:a16="http://schemas.microsoft.com/office/drawing/2014/main" xmlns="" id="{1A68F736-4387-4999-9553-3684A4589F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reeform 42">
              <a:extLst>
                <a:ext uri="{FF2B5EF4-FFF2-40B4-BE49-F238E27FC236}">
                  <a16:creationId xmlns:a16="http://schemas.microsoft.com/office/drawing/2014/main" xmlns="" id="{180136B4-CBA8-4DF3-AAA4-B1A934CA82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reeform 43">
              <a:extLst>
                <a:ext uri="{FF2B5EF4-FFF2-40B4-BE49-F238E27FC236}">
                  <a16:creationId xmlns:a16="http://schemas.microsoft.com/office/drawing/2014/main" xmlns="" id="{323310B6-69CC-412E-9360-90B8261A95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reeform 44">
              <a:extLst>
                <a:ext uri="{FF2B5EF4-FFF2-40B4-BE49-F238E27FC236}">
                  <a16:creationId xmlns:a16="http://schemas.microsoft.com/office/drawing/2014/main" xmlns="" id="{08AE3764-70E9-407F-9E56-F922116EFB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Rectangle 45">
              <a:extLst>
                <a:ext uri="{FF2B5EF4-FFF2-40B4-BE49-F238E27FC236}">
                  <a16:creationId xmlns:a16="http://schemas.microsoft.com/office/drawing/2014/main" xmlns="" id="{1D026FAB-2193-4032-8D43-CE80F147D4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4" name="Freeform 46">
              <a:extLst>
                <a:ext uri="{FF2B5EF4-FFF2-40B4-BE49-F238E27FC236}">
                  <a16:creationId xmlns:a16="http://schemas.microsoft.com/office/drawing/2014/main" xmlns="" id="{A70B55A9-3417-41E4-B289-A484963C2C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47">
              <a:extLst>
                <a:ext uri="{FF2B5EF4-FFF2-40B4-BE49-F238E27FC236}">
                  <a16:creationId xmlns:a16="http://schemas.microsoft.com/office/drawing/2014/main" xmlns="" id="{25E51F71-4D7D-4BD8-9570-74082BA0F4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Freeform 48">
              <a:extLst>
                <a:ext uri="{FF2B5EF4-FFF2-40B4-BE49-F238E27FC236}">
                  <a16:creationId xmlns:a16="http://schemas.microsoft.com/office/drawing/2014/main" xmlns="" id="{73BF7265-7569-4156-B426-EA682DA41C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7" name="Freeform 49">
              <a:extLst>
                <a:ext uri="{FF2B5EF4-FFF2-40B4-BE49-F238E27FC236}">
                  <a16:creationId xmlns:a16="http://schemas.microsoft.com/office/drawing/2014/main" xmlns="" id="{3A748DD1-37AF-4ED8-951E-F0A682CD76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8" name="Freeform 50">
              <a:extLst>
                <a:ext uri="{FF2B5EF4-FFF2-40B4-BE49-F238E27FC236}">
                  <a16:creationId xmlns:a16="http://schemas.microsoft.com/office/drawing/2014/main" xmlns="" id="{08689BA6-10A1-45BC-B587-B870A0CBB8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9" name="Freeform 51">
              <a:extLst>
                <a:ext uri="{FF2B5EF4-FFF2-40B4-BE49-F238E27FC236}">
                  <a16:creationId xmlns:a16="http://schemas.microsoft.com/office/drawing/2014/main" xmlns="" id="{277FC6E5-64F4-40DD-955F-750F374A8C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0" name="Freeform 52">
              <a:extLst>
                <a:ext uri="{FF2B5EF4-FFF2-40B4-BE49-F238E27FC236}">
                  <a16:creationId xmlns:a16="http://schemas.microsoft.com/office/drawing/2014/main" xmlns="" id="{81D54CA6-CF50-405D-B6B8-A819913735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1" name="Freeform 53">
              <a:extLst>
                <a:ext uri="{FF2B5EF4-FFF2-40B4-BE49-F238E27FC236}">
                  <a16:creationId xmlns:a16="http://schemas.microsoft.com/office/drawing/2014/main" xmlns="" id="{6A3D2087-0FAF-4906-AFB3-5E607C5E01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2" name="Freeform 54">
              <a:extLst>
                <a:ext uri="{FF2B5EF4-FFF2-40B4-BE49-F238E27FC236}">
                  <a16:creationId xmlns:a16="http://schemas.microsoft.com/office/drawing/2014/main" xmlns="" id="{9913DB8C-3F4A-4940-B31B-6F656B2FC7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3" name="Freeform 55">
              <a:extLst>
                <a:ext uri="{FF2B5EF4-FFF2-40B4-BE49-F238E27FC236}">
                  <a16:creationId xmlns:a16="http://schemas.microsoft.com/office/drawing/2014/main" xmlns="" id="{D6FA6142-7410-4E17-8ACA-8BEE5F9F75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4" name="Freeform 56">
              <a:extLst>
                <a:ext uri="{FF2B5EF4-FFF2-40B4-BE49-F238E27FC236}">
                  <a16:creationId xmlns:a16="http://schemas.microsoft.com/office/drawing/2014/main" xmlns="" id="{2BFAE1A6-7321-44E3-B8CA-A9A8E0D4B8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5" name="Freeform 57">
              <a:extLst>
                <a:ext uri="{FF2B5EF4-FFF2-40B4-BE49-F238E27FC236}">
                  <a16:creationId xmlns:a16="http://schemas.microsoft.com/office/drawing/2014/main" xmlns="" id="{C9ED404F-49F0-4F47-B09C-D3BEC3F36A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6" name="Freeform 58">
              <a:extLst>
                <a:ext uri="{FF2B5EF4-FFF2-40B4-BE49-F238E27FC236}">
                  <a16:creationId xmlns:a16="http://schemas.microsoft.com/office/drawing/2014/main" xmlns="" id="{E7528D28-EDFF-4402-B78A-A3DE270A3D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83" name="Titolo 1">
            <a:extLst>
              <a:ext uri="{FF2B5EF4-FFF2-40B4-BE49-F238E27FC236}">
                <a16:creationId xmlns:a16="http://schemas.microsoft.com/office/drawing/2014/main" xmlns="" id="{22564912-A002-4C59-AE0D-D153765BDDC1}"/>
              </a:ext>
            </a:extLst>
          </p:cNvPr>
          <p:cNvSpPr txBox="1">
            <a:spLocks/>
          </p:cNvSpPr>
          <p:nvPr/>
        </p:nvSpPr>
        <p:spPr>
          <a:xfrm>
            <a:off x="7551410" y="2141982"/>
            <a:ext cx="4588201" cy="23966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400" b="1" u="sng" dirty="0">
                <a:solidFill>
                  <a:srgbClr val="01A7BF"/>
                </a:solidFill>
              </a:rPr>
              <a:t>PRESA IN CARICO DEL PAZIENTE</a:t>
            </a:r>
          </a:p>
        </p:txBody>
      </p:sp>
      <p:sp>
        <p:nvSpPr>
          <p:cNvPr id="148" name="Round Diagonal Corner Rectangle 6">
            <a:extLst>
              <a:ext uri="{FF2B5EF4-FFF2-40B4-BE49-F238E27FC236}">
                <a16:creationId xmlns:a16="http://schemas.microsoft.com/office/drawing/2014/main" xmlns="" id="{0268721A-CA48-4CFD-BD75-57033912EE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8949" y="808057"/>
            <a:ext cx="6752461" cy="5234394"/>
          </a:xfrm>
          <a:prstGeom prst="round2DiagRect">
            <a:avLst>
              <a:gd name="adj1" fmla="val 7418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Immagine 84">
            <a:extLst>
              <a:ext uri="{FF2B5EF4-FFF2-40B4-BE49-F238E27FC236}">
                <a16:creationId xmlns:a16="http://schemas.microsoft.com/office/drawing/2014/main" xmlns="" id="{ED01BFB6-C61A-4174-9F37-2F911D542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530" y="1136606"/>
            <a:ext cx="4577297" cy="457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8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9B448F0-DA06-4165-AB5F-4330A20E06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92D83638-A467-411A-9C31-FE9A111CD8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4="http://schemas.microsoft.com/office/powerpoint/2010/main" xmlns:a16="http://schemas.microsoft.com/office/drawing/2014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576BCDF-119F-4EB5-83D7-ED823C93EB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xmlns="" id="{43D63E8F-FD8A-4CE3-B7C9-3E9E2B66B5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xmlns="" id="{D107D890-1831-46D8-90FB-F2FC0B2884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xmlns="" id="{02440904-A4EC-4F72-8E22-AAF4D9DB5C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xmlns="" id="{625E9C1F-1569-416B-A85C-FA14348722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xmlns="" id="{3A186C77-43BF-4B1B-8170-48944F3057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xmlns="" id="{FA8D72C1-8526-44B4-9333-5E0057ECCA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xmlns="" id="{790E4BA0-9C47-48B6-AA4A-8FC22DA954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xmlns="" id="{FD051475-431F-4B9D-94C6-7B49A69582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xmlns="" id="{82255D2F-85A1-4A19-8BC4-EB2715F36C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xmlns="" id="{EBC3A004-9794-4EFA-83F0-989248797C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xmlns="" id="{6EFD9FC3-E11A-44E3-BCAC-A07F3C601F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xmlns="" id="{AB6AB6F7-6592-4028-B349-1C0E53A29C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xmlns="" id="{6C2415E6-F914-4C11-B48B-4910AA6CA6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xmlns="" id="{2412013C-072A-489E-851A-CFEF91A9A6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xmlns="" id="{DE93DF9F-296F-4DE4-8813-D8C04DE4CF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xmlns="" id="{F440D966-5030-460C-9916-BF9B915421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xmlns="" id="{1EFE245D-BA05-4F4D-A6E8-40739F48E7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xmlns="" id="{ED67811C-F735-441C-98A6-2517EC099A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xmlns="" id="{3070FC44-32F9-470F-A131-868F3F1DB7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xmlns="" id="{95FB52C7-C779-4E3F-978C-4595FEF868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xmlns="" id="{D4EB1759-62AC-4B24-9DC6-E4F8737E89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xmlns="" id="{7BF6FB39-864B-4F58-86E8-790E16FB3C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xmlns="" id="{5FE4FA46-B51C-43DA-87FC-2644ED117A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xmlns="" id="{25DD1322-2D3A-4E7B-B23B-B4F96E02C2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xmlns="" id="{6E4FFBEB-52BB-494D-AD99-A0F072AB6F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xmlns="" id="{7DE92406-3F65-4333-BAAA-A9A7B5AEE9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31">
              <a:extLst>
                <a:ext uri="{FF2B5EF4-FFF2-40B4-BE49-F238E27FC236}">
                  <a16:creationId xmlns:a16="http://schemas.microsoft.com/office/drawing/2014/main" xmlns="" id="{B8B0FFC4-D1BB-4BB9-A224-BB78BFD338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59" name="Group 40">
            <a:extLst>
              <a:ext uri="{FF2B5EF4-FFF2-40B4-BE49-F238E27FC236}">
                <a16:creationId xmlns:a16="http://schemas.microsoft.com/office/drawing/2014/main" xmlns="" id="{8DB4BB99-C854-45F9-BED1-63D15E3A24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xmlns="" id="{5D1CCC4C-284C-4BF6-97D9-D974674634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xmlns="" id="{35D82D1B-EB09-4028-9107-D60B547C7B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xmlns="" id="{1389EE93-8059-437E-8507-7557AD68FB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xmlns="" id="{377C05DC-75FF-4426-A34F-DBF0C7E7BE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xmlns="" id="{03D385C8-866D-437D-91B1-2E3ECDD88E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xmlns="" id="{3F649CBB-748F-4C79-A14F-C531C40B08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xmlns="" id="{7F4622C0-84AF-41F1-9128-FE73CADD36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xmlns="" id="{CC6F29C1-A471-4CDE-8C21-E4B15C5EF4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xmlns="" id="{67F5B7DA-86C7-4AE0-96B6-D7F5AA51E2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xmlns="" id="{0FA481E3-0439-484A-AC9B-19D58B98E4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pic>
        <p:nvPicPr>
          <p:cNvPr id="52" name="Immagine 51">
            <a:extLst>
              <a:ext uri="{FF2B5EF4-FFF2-40B4-BE49-F238E27FC236}">
                <a16:creationId xmlns:a16="http://schemas.microsoft.com/office/drawing/2014/main" xmlns="" id="{7D729B35-FB4F-41B6-AC80-3BFBA4305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516" y="2746994"/>
            <a:ext cx="914528" cy="914528"/>
          </a:xfrm>
          <a:prstGeom prst="rect">
            <a:avLst/>
          </a:prstGeom>
        </p:spPr>
      </p:pic>
      <p:pic>
        <p:nvPicPr>
          <p:cNvPr id="53" name="Immagine 52">
            <a:extLst>
              <a:ext uri="{FF2B5EF4-FFF2-40B4-BE49-F238E27FC236}">
                <a16:creationId xmlns:a16="http://schemas.microsoft.com/office/drawing/2014/main" xmlns="" id="{35C33D5B-498E-4D62-ACBF-A226D92E2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5591" y="2746994"/>
            <a:ext cx="914528" cy="914528"/>
          </a:xfrm>
          <a:prstGeom prst="rect">
            <a:avLst/>
          </a:prstGeom>
        </p:spPr>
      </p:pic>
      <p:pic>
        <p:nvPicPr>
          <p:cNvPr id="54" name="Immagine 53" descr="Immagine che contiene oggetto&#10;&#10;Descrizione generata automaticamente">
            <a:extLst>
              <a:ext uri="{FF2B5EF4-FFF2-40B4-BE49-F238E27FC236}">
                <a16:creationId xmlns:a16="http://schemas.microsoft.com/office/drawing/2014/main" xmlns="" id="{3341822E-8829-473F-BB3A-AA1A05A0F6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4673" y="2777249"/>
            <a:ext cx="516053" cy="516053"/>
          </a:xfrm>
          <a:prstGeom prst="rect">
            <a:avLst/>
          </a:prstGeom>
        </p:spPr>
      </p:pic>
      <p:pic>
        <p:nvPicPr>
          <p:cNvPr id="55" name="Immagine 54" descr="Immagine che contiene oggetto, kit da pronto soccorso&#10;&#10;Descrizione generata automaticamente">
            <a:extLst>
              <a:ext uri="{FF2B5EF4-FFF2-40B4-BE49-F238E27FC236}">
                <a16:creationId xmlns:a16="http://schemas.microsoft.com/office/drawing/2014/main" xmlns="" id="{D7C13FC5-A751-4C55-AA65-F967546EC2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1812" y="3259746"/>
            <a:ext cx="401776" cy="401776"/>
          </a:xfrm>
          <a:prstGeom prst="rect">
            <a:avLst/>
          </a:prstGeom>
        </p:spPr>
      </p:pic>
      <p:pic>
        <p:nvPicPr>
          <p:cNvPr id="56" name="Immagine 55">
            <a:extLst>
              <a:ext uri="{FF2B5EF4-FFF2-40B4-BE49-F238E27FC236}">
                <a16:creationId xmlns:a16="http://schemas.microsoft.com/office/drawing/2014/main" xmlns="" id="{6CDA308C-D899-419F-A6AC-08D73E7FED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6890" y="1222516"/>
            <a:ext cx="406528" cy="406528"/>
          </a:xfrm>
          <a:prstGeom prst="rect">
            <a:avLst/>
          </a:prstGeom>
        </p:spPr>
      </p:pic>
      <p:pic>
        <p:nvPicPr>
          <p:cNvPr id="57" name="Immagine 56">
            <a:extLst>
              <a:ext uri="{FF2B5EF4-FFF2-40B4-BE49-F238E27FC236}">
                <a16:creationId xmlns:a16="http://schemas.microsoft.com/office/drawing/2014/main" xmlns="" id="{FCC066F3-6A84-4790-B5CF-C5438E28F8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5272170" y="908255"/>
            <a:ext cx="304801" cy="304801"/>
          </a:xfrm>
          <a:prstGeom prst="rect">
            <a:avLst/>
          </a:prstGeom>
        </p:spPr>
      </p:pic>
      <p:pic>
        <p:nvPicPr>
          <p:cNvPr id="60" name="Immagine 59" descr="Immagine che contiene oggetto&#10;&#10;Descrizione generata automaticamente">
            <a:extLst>
              <a:ext uri="{FF2B5EF4-FFF2-40B4-BE49-F238E27FC236}">
                <a16:creationId xmlns:a16="http://schemas.microsoft.com/office/drawing/2014/main" xmlns="" id="{DA907A43-5626-4425-93BC-7A5D56EEF2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99802" y="1222516"/>
            <a:ext cx="406528" cy="406528"/>
          </a:xfrm>
          <a:prstGeom prst="rect">
            <a:avLst/>
          </a:prstGeom>
        </p:spPr>
      </p:pic>
      <p:pic>
        <p:nvPicPr>
          <p:cNvPr id="61" name="Immagine 60" descr="Immagine che contiene oggetto, monitor&#10;&#10;Descrizione generata automaticamente">
            <a:extLst>
              <a:ext uri="{FF2B5EF4-FFF2-40B4-BE49-F238E27FC236}">
                <a16:creationId xmlns:a16="http://schemas.microsoft.com/office/drawing/2014/main" xmlns="" id="{58441BDE-DE93-4405-B8D0-32F427BF17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5633418" y="1222516"/>
            <a:ext cx="406528" cy="406528"/>
          </a:xfrm>
          <a:prstGeom prst="rect">
            <a:avLst/>
          </a:prstGeom>
        </p:spPr>
      </p:pic>
      <p:pic>
        <p:nvPicPr>
          <p:cNvPr id="62" name="Immagine 61">
            <a:extLst>
              <a:ext uri="{FF2B5EF4-FFF2-40B4-BE49-F238E27FC236}">
                <a16:creationId xmlns:a16="http://schemas.microsoft.com/office/drawing/2014/main" xmlns="" id="{5125341D-C57D-4B4C-9982-7D67B2E42C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99985" y="2746994"/>
            <a:ext cx="914528" cy="91452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EC08543-99E6-4566-9000-61215C55D623}"/>
              </a:ext>
            </a:extLst>
          </p:cNvPr>
          <p:cNvSpPr txBox="1"/>
          <p:nvPr/>
        </p:nvSpPr>
        <p:spPr>
          <a:xfrm>
            <a:off x="4843695" y="3563889"/>
            <a:ext cx="12981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Alberto</a:t>
            </a:r>
          </a:p>
          <a:p>
            <a:pPr algn="ctr"/>
            <a:r>
              <a:rPr lang="it-IT" sz="1300" dirty="0"/>
              <a:t>Paziente Cronico</a:t>
            </a:r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xmlns="" id="{8883611A-90B4-4FD5-92E8-B99AED9E55B8}"/>
              </a:ext>
            </a:extLst>
          </p:cNvPr>
          <p:cNvSpPr txBox="1"/>
          <p:nvPr/>
        </p:nvSpPr>
        <p:spPr>
          <a:xfrm>
            <a:off x="9375591" y="3597545"/>
            <a:ext cx="9145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MMG</a:t>
            </a:r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xmlns="" id="{7B86278A-C477-41F9-8A75-F3EA981E2DE1}"/>
              </a:ext>
            </a:extLst>
          </p:cNvPr>
          <p:cNvSpPr txBox="1"/>
          <p:nvPr/>
        </p:nvSpPr>
        <p:spPr>
          <a:xfrm>
            <a:off x="3478857" y="1185484"/>
            <a:ext cx="17211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Wearable Devices</a:t>
            </a:r>
          </a:p>
          <a:p>
            <a:pPr algn="ctr"/>
            <a:r>
              <a:rPr lang="it-IT" sz="1300" dirty="0"/>
              <a:t>(Telemedicina)</a:t>
            </a: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xmlns="" id="{5B9D7478-7EA6-432A-B46B-885F9907F6E4}"/>
              </a:ext>
            </a:extLst>
          </p:cNvPr>
          <p:cNvSpPr txBox="1"/>
          <p:nvPr/>
        </p:nvSpPr>
        <p:spPr>
          <a:xfrm>
            <a:off x="950941" y="2884242"/>
            <a:ext cx="91452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Provider</a:t>
            </a:r>
          </a:p>
          <a:p>
            <a:pPr algn="ctr"/>
            <a:r>
              <a:rPr lang="it-IT" sz="1300" dirty="0"/>
              <a:t>Pubblici/</a:t>
            </a:r>
          </a:p>
          <a:p>
            <a:pPr algn="ctr"/>
            <a:r>
              <a:rPr lang="it-IT" sz="1300" dirty="0"/>
              <a:t>Privati</a:t>
            </a:r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xmlns="" id="{EC2B27DC-9CC0-4D64-948C-557742B7E44C}"/>
              </a:ext>
            </a:extLst>
          </p:cNvPr>
          <p:cNvSpPr txBox="1"/>
          <p:nvPr/>
        </p:nvSpPr>
        <p:spPr>
          <a:xfrm>
            <a:off x="10584924" y="3594516"/>
            <a:ext cx="9145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SSN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xmlns="" id="{4D5812BE-3DE8-41E4-BD5E-3C10549E5543}"/>
              </a:ext>
            </a:extLst>
          </p:cNvPr>
          <p:cNvCxnSpPr>
            <a:cxnSpLocks/>
            <a:endCxn id="52" idx="0"/>
          </p:cNvCxnSpPr>
          <p:nvPr/>
        </p:nvCxnSpPr>
        <p:spPr>
          <a:xfrm>
            <a:off x="5492780" y="1653215"/>
            <a:ext cx="0" cy="109377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Connettore 2 67">
            <a:extLst>
              <a:ext uri="{FF2B5EF4-FFF2-40B4-BE49-F238E27FC236}">
                <a16:creationId xmlns:a16="http://schemas.microsoft.com/office/drawing/2014/main" xmlns="" id="{B62DD5E3-5427-4B8D-AE84-DB5185EECAEC}"/>
              </a:ext>
            </a:extLst>
          </p:cNvPr>
          <p:cNvCxnSpPr>
            <a:cxnSpLocks/>
            <a:stCxn id="53" idx="1"/>
            <a:endCxn id="52" idx="3"/>
          </p:cNvCxnSpPr>
          <p:nvPr/>
        </p:nvCxnSpPr>
        <p:spPr>
          <a:xfrm flipH="1">
            <a:off x="5950044" y="3204258"/>
            <a:ext cx="342554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Connettore 2 68">
            <a:extLst>
              <a:ext uri="{FF2B5EF4-FFF2-40B4-BE49-F238E27FC236}">
                <a16:creationId xmlns:a16="http://schemas.microsoft.com/office/drawing/2014/main" xmlns="" id="{FB11B20F-83B4-4DF1-9BA6-E1EFB4C403F6}"/>
              </a:ext>
            </a:extLst>
          </p:cNvPr>
          <p:cNvCxnSpPr>
            <a:cxnSpLocks/>
            <a:stCxn id="52" idx="1"/>
          </p:cNvCxnSpPr>
          <p:nvPr/>
        </p:nvCxnSpPr>
        <p:spPr>
          <a:xfrm flipH="1">
            <a:off x="2327865" y="3204258"/>
            <a:ext cx="270765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6" name="Immagine 75" descr="Immagine che contiene oggetto, orologio&#10;&#10;Descrizione generata automaticamente">
            <a:extLst>
              <a:ext uri="{FF2B5EF4-FFF2-40B4-BE49-F238E27FC236}">
                <a16:creationId xmlns:a16="http://schemas.microsoft.com/office/drawing/2014/main" xmlns="" id="{9B693A74-AF40-4653-86BE-7FBCAAC7EA1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25225" y="2037544"/>
            <a:ext cx="338621" cy="338621"/>
          </a:xfrm>
          <a:prstGeom prst="rect">
            <a:avLst/>
          </a:prstGeom>
        </p:spPr>
      </p:pic>
      <p:cxnSp>
        <p:nvCxnSpPr>
          <p:cNvPr id="94" name="Connettore diritto 93">
            <a:extLst>
              <a:ext uri="{FF2B5EF4-FFF2-40B4-BE49-F238E27FC236}">
                <a16:creationId xmlns:a16="http://schemas.microsoft.com/office/drawing/2014/main" xmlns="" id="{A53B3D51-3411-4E14-9331-339C354ED807}"/>
              </a:ext>
            </a:extLst>
          </p:cNvPr>
          <p:cNvCxnSpPr>
            <a:cxnSpLocks/>
          </p:cNvCxnSpPr>
          <p:nvPr/>
        </p:nvCxnSpPr>
        <p:spPr>
          <a:xfrm>
            <a:off x="1731148" y="797391"/>
            <a:ext cx="0" cy="20151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Connettore diritto 104">
            <a:extLst>
              <a:ext uri="{FF2B5EF4-FFF2-40B4-BE49-F238E27FC236}">
                <a16:creationId xmlns:a16="http://schemas.microsoft.com/office/drawing/2014/main" xmlns="" id="{081C1352-9714-465A-AC1D-05770AF9A3FC}"/>
              </a:ext>
            </a:extLst>
          </p:cNvPr>
          <p:cNvCxnSpPr>
            <a:cxnSpLocks/>
          </p:cNvCxnSpPr>
          <p:nvPr/>
        </p:nvCxnSpPr>
        <p:spPr>
          <a:xfrm>
            <a:off x="1738163" y="797391"/>
            <a:ext cx="93040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6" name="Immagine 115">
            <a:extLst>
              <a:ext uri="{FF2B5EF4-FFF2-40B4-BE49-F238E27FC236}">
                <a16:creationId xmlns:a16="http://schemas.microsoft.com/office/drawing/2014/main" xmlns="" id="{E3C80188-4673-4D67-BC9E-93C335CEDB4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50675" y="838494"/>
            <a:ext cx="374650" cy="374650"/>
          </a:xfrm>
          <a:prstGeom prst="rect">
            <a:avLst/>
          </a:prstGeom>
        </p:spPr>
      </p:pic>
      <p:sp>
        <p:nvSpPr>
          <p:cNvPr id="119" name="CasellaDiTesto 118">
            <a:extLst>
              <a:ext uri="{FF2B5EF4-FFF2-40B4-BE49-F238E27FC236}">
                <a16:creationId xmlns:a16="http://schemas.microsoft.com/office/drawing/2014/main" xmlns="" id="{D2B1B2C7-7DFF-43B5-9F82-002C26A1E7F1}"/>
              </a:ext>
            </a:extLst>
          </p:cNvPr>
          <p:cNvSpPr txBox="1"/>
          <p:nvPr/>
        </p:nvSpPr>
        <p:spPr>
          <a:xfrm>
            <a:off x="7538000" y="761312"/>
            <a:ext cx="17211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Flussi</a:t>
            </a:r>
          </a:p>
          <a:p>
            <a:pPr algn="ctr"/>
            <a:r>
              <a:rPr lang="it-IT" sz="1300" dirty="0"/>
              <a:t>Regionali/Nazionali</a:t>
            </a:r>
          </a:p>
        </p:txBody>
      </p: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xmlns="" id="{33EF4BF3-25A3-41B8-8BD5-A49CCC023918}"/>
              </a:ext>
            </a:extLst>
          </p:cNvPr>
          <p:cNvCxnSpPr>
            <a:endCxn id="62" idx="0"/>
          </p:cNvCxnSpPr>
          <p:nvPr/>
        </p:nvCxnSpPr>
        <p:spPr>
          <a:xfrm>
            <a:off x="11042188" y="797391"/>
            <a:ext cx="15061" cy="1949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CasellaDiTesto 91">
            <a:extLst>
              <a:ext uri="{FF2B5EF4-FFF2-40B4-BE49-F238E27FC236}">
                <a16:creationId xmlns:a16="http://schemas.microsoft.com/office/drawing/2014/main" xmlns="" id="{F5AC00C3-8704-4E13-9174-7E7AC5786EA2}"/>
              </a:ext>
            </a:extLst>
          </p:cNvPr>
          <p:cNvSpPr txBox="1"/>
          <p:nvPr/>
        </p:nvSpPr>
        <p:spPr>
          <a:xfrm>
            <a:off x="5188376" y="2062507"/>
            <a:ext cx="17211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Dati</a:t>
            </a:r>
          </a:p>
        </p:txBody>
      </p:sp>
      <p:pic>
        <p:nvPicPr>
          <p:cNvPr id="93" name="Immagine 92" descr="Immagine che contiene oggetto&#10;&#10;Descrizione generata automaticamente">
            <a:extLst>
              <a:ext uri="{FF2B5EF4-FFF2-40B4-BE49-F238E27FC236}">
                <a16:creationId xmlns:a16="http://schemas.microsoft.com/office/drawing/2014/main" xmlns="" id="{8C238CDA-904B-45CF-84B5-DCE69E70EE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16409" y="2867862"/>
            <a:ext cx="322286" cy="322286"/>
          </a:xfrm>
          <a:prstGeom prst="rect">
            <a:avLst/>
          </a:prstGeom>
        </p:spPr>
      </p:pic>
      <p:sp>
        <p:nvSpPr>
          <p:cNvPr id="95" name="CasellaDiTesto 94">
            <a:extLst>
              <a:ext uri="{FF2B5EF4-FFF2-40B4-BE49-F238E27FC236}">
                <a16:creationId xmlns:a16="http://schemas.microsoft.com/office/drawing/2014/main" xmlns="" id="{2776093E-0838-4C9C-8BF1-A26926B3EDE2}"/>
              </a:ext>
            </a:extLst>
          </p:cNvPr>
          <p:cNvSpPr txBox="1"/>
          <p:nvPr/>
        </p:nvSpPr>
        <p:spPr>
          <a:xfrm>
            <a:off x="2116994" y="2591854"/>
            <a:ext cx="17211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PAI</a:t>
            </a:r>
          </a:p>
        </p:txBody>
      </p:sp>
      <p:sp>
        <p:nvSpPr>
          <p:cNvPr id="96" name="CasellaDiTesto 95">
            <a:extLst>
              <a:ext uri="{FF2B5EF4-FFF2-40B4-BE49-F238E27FC236}">
                <a16:creationId xmlns:a16="http://schemas.microsoft.com/office/drawing/2014/main" xmlns="" id="{652FB80F-EEB3-4393-BB5E-12E65942F9C3}"/>
              </a:ext>
            </a:extLst>
          </p:cNvPr>
          <p:cNvSpPr txBox="1"/>
          <p:nvPr/>
        </p:nvSpPr>
        <p:spPr>
          <a:xfrm>
            <a:off x="2409802" y="2934864"/>
            <a:ext cx="17211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+</a:t>
            </a:r>
          </a:p>
        </p:txBody>
      </p:sp>
      <p:pic>
        <p:nvPicPr>
          <p:cNvPr id="97" name="Immagine 96" descr="Immagine che contiene oggetto&#10;&#10;Descrizione generata automaticamente">
            <a:extLst>
              <a:ext uri="{FF2B5EF4-FFF2-40B4-BE49-F238E27FC236}">
                <a16:creationId xmlns:a16="http://schemas.microsoft.com/office/drawing/2014/main" xmlns="" id="{9E694237-6BA4-4EAE-B2EF-B8A667A481C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22553" y="2874916"/>
            <a:ext cx="322287" cy="322287"/>
          </a:xfrm>
          <a:prstGeom prst="rect">
            <a:avLst/>
          </a:prstGeom>
        </p:spPr>
      </p:pic>
      <p:sp>
        <p:nvSpPr>
          <p:cNvPr id="98" name="CasellaDiTesto 97">
            <a:extLst>
              <a:ext uri="{FF2B5EF4-FFF2-40B4-BE49-F238E27FC236}">
                <a16:creationId xmlns:a16="http://schemas.microsoft.com/office/drawing/2014/main" xmlns="" id="{6BC647FB-99F8-40C4-B8E5-463F9D9A858F}"/>
              </a:ext>
            </a:extLst>
          </p:cNvPr>
          <p:cNvSpPr txBox="1"/>
          <p:nvPr/>
        </p:nvSpPr>
        <p:spPr>
          <a:xfrm>
            <a:off x="3368372" y="2934576"/>
            <a:ext cx="17211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Monitoraggio</a:t>
            </a: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xmlns="" id="{13C17E0A-2387-4EED-9EDF-3A7CD122712F}"/>
              </a:ext>
            </a:extLst>
          </p:cNvPr>
          <p:cNvSpPr txBox="1"/>
          <p:nvPr/>
        </p:nvSpPr>
        <p:spPr>
          <a:xfrm>
            <a:off x="5567560" y="2612427"/>
            <a:ext cx="17211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PAI</a:t>
            </a:r>
          </a:p>
        </p:txBody>
      </p:sp>
      <p:sp>
        <p:nvSpPr>
          <p:cNvPr id="100" name="CasellaDiTesto 99">
            <a:extLst>
              <a:ext uri="{FF2B5EF4-FFF2-40B4-BE49-F238E27FC236}">
                <a16:creationId xmlns:a16="http://schemas.microsoft.com/office/drawing/2014/main" xmlns="" id="{BE94B276-A52F-4F71-8B2B-34BDD39EB231}"/>
              </a:ext>
            </a:extLst>
          </p:cNvPr>
          <p:cNvSpPr txBox="1"/>
          <p:nvPr/>
        </p:nvSpPr>
        <p:spPr>
          <a:xfrm>
            <a:off x="5858130" y="2904815"/>
            <a:ext cx="17211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+</a:t>
            </a:r>
          </a:p>
        </p:txBody>
      </p:sp>
      <p:sp>
        <p:nvSpPr>
          <p:cNvPr id="101" name="CasellaDiTesto 100">
            <a:extLst>
              <a:ext uri="{FF2B5EF4-FFF2-40B4-BE49-F238E27FC236}">
                <a16:creationId xmlns:a16="http://schemas.microsoft.com/office/drawing/2014/main" xmlns="" id="{BCDC1ACB-1CD3-4864-8335-512185403F41}"/>
              </a:ext>
            </a:extLst>
          </p:cNvPr>
          <p:cNvSpPr txBox="1"/>
          <p:nvPr/>
        </p:nvSpPr>
        <p:spPr>
          <a:xfrm>
            <a:off x="7808840" y="2929982"/>
            <a:ext cx="17211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Monitoraggio</a:t>
            </a:r>
          </a:p>
        </p:txBody>
      </p:sp>
      <p:pic>
        <p:nvPicPr>
          <p:cNvPr id="103" name="Immagine 102" descr="Immagine che contiene oggetto&#10;&#10;Descrizione generata automaticamente">
            <a:extLst>
              <a:ext uri="{FF2B5EF4-FFF2-40B4-BE49-F238E27FC236}">
                <a16:creationId xmlns:a16="http://schemas.microsoft.com/office/drawing/2014/main" xmlns="" id="{1B17706A-4DE3-4C6C-AECC-C27A9D2E4A8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72501" y="2867862"/>
            <a:ext cx="322286" cy="322286"/>
          </a:xfrm>
          <a:prstGeom prst="rect">
            <a:avLst/>
          </a:prstGeom>
        </p:spPr>
      </p:pic>
      <p:pic>
        <p:nvPicPr>
          <p:cNvPr id="104" name="Immagine 103" descr="Immagine che contiene oggetto&#10;&#10;Descrizione generata automaticamente">
            <a:extLst>
              <a:ext uri="{FF2B5EF4-FFF2-40B4-BE49-F238E27FC236}">
                <a16:creationId xmlns:a16="http://schemas.microsoft.com/office/drawing/2014/main" xmlns="" id="{4D16D093-F3B4-47C3-9ED9-4BE9BA69495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41314" y="2876358"/>
            <a:ext cx="322287" cy="322287"/>
          </a:xfrm>
          <a:prstGeom prst="rect">
            <a:avLst/>
          </a:prstGeom>
        </p:spPr>
      </p:pic>
      <p:sp>
        <p:nvSpPr>
          <p:cNvPr id="106" name="CasellaDiTesto 105">
            <a:extLst>
              <a:ext uri="{FF2B5EF4-FFF2-40B4-BE49-F238E27FC236}">
                <a16:creationId xmlns:a16="http://schemas.microsoft.com/office/drawing/2014/main" xmlns="" id="{5E59D701-1008-4E92-9858-1EBF15FF900F}"/>
              </a:ext>
            </a:extLst>
          </p:cNvPr>
          <p:cNvSpPr txBox="1"/>
          <p:nvPr/>
        </p:nvSpPr>
        <p:spPr>
          <a:xfrm>
            <a:off x="6855501" y="2916442"/>
            <a:ext cx="17211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+</a:t>
            </a:r>
          </a:p>
        </p:txBody>
      </p:sp>
      <p:pic>
        <p:nvPicPr>
          <p:cNvPr id="108" name="Immagine 107">
            <a:extLst>
              <a:ext uri="{FF2B5EF4-FFF2-40B4-BE49-F238E27FC236}">
                <a16:creationId xmlns:a16="http://schemas.microsoft.com/office/drawing/2014/main" xmlns="" id="{F87C8670-A77A-447C-A1C4-13CFB0481B9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06013" y="2859642"/>
            <a:ext cx="322286" cy="322286"/>
          </a:xfrm>
          <a:prstGeom prst="rect">
            <a:avLst/>
          </a:prstGeom>
        </p:spPr>
      </p:pic>
      <p:sp>
        <p:nvSpPr>
          <p:cNvPr id="109" name="CasellaDiTesto 108">
            <a:extLst>
              <a:ext uri="{FF2B5EF4-FFF2-40B4-BE49-F238E27FC236}">
                <a16:creationId xmlns:a16="http://schemas.microsoft.com/office/drawing/2014/main" xmlns="" id="{FEBE0C1D-400A-40A7-9033-7FE9CC8FE6CC}"/>
              </a:ext>
            </a:extLst>
          </p:cNvPr>
          <p:cNvSpPr txBox="1"/>
          <p:nvPr/>
        </p:nvSpPr>
        <p:spPr>
          <a:xfrm>
            <a:off x="6406393" y="2605372"/>
            <a:ext cx="17211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Prescrizioni</a:t>
            </a:r>
          </a:p>
        </p:txBody>
      </p:sp>
      <p:sp>
        <p:nvSpPr>
          <p:cNvPr id="81" name="Titolo 1">
            <a:extLst>
              <a:ext uri="{FF2B5EF4-FFF2-40B4-BE49-F238E27FC236}">
                <a16:creationId xmlns:a16="http://schemas.microsoft.com/office/drawing/2014/main" xmlns="" id="{9ABD5FA7-CBFA-42C3-8A8B-7F12509ACEBF}"/>
              </a:ext>
            </a:extLst>
          </p:cNvPr>
          <p:cNvSpPr txBox="1">
            <a:spLocks/>
          </p:cNvSpPr>
          <p:nvPr/>
        </p:nvSpPr>
        <p:spPr>
          <a:xfrm>
            <a:off x="2005013" y="-417855"/>
            <a:ext cx="8178795" cy="1367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600" b="1" u="sng" dirty="0">
                <a:solidFill>
                  <a:srgbClr val="8A8A8A"/>
                </a:solidFill>
              </a:rPr>
              <a:t>MODELLO DELLA PRESA IN CARICO IN </a:t>
            </a:r>
            <a:r>
              <a:rPr lang="it-IT" sz="2600" b="1" u="sng" dirty="0">
                <a:solidFill>
                  <a:srgbClr val="01A7BF"/>
                </a:solidFill>
              </a:rPr>
              <a:t>CATO MAIOR</a:t>
            </a:r>
          </a:p>
        </p:txBody>
      </p:sp>
    </p:spTree>
    <p:extLst>
      <p:ext uri="{BB962C8B-B14F-4D97-AF65-F5344CB8AC3E}">
        <p14:creationId xmlns:p14="http://schemas.microsoft.com/office/powerpoint/2010/main" val="719131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9B448F0-DA06-4165-AB5F-4330A20E06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92D83638-A467-411A-9C31-FE9A111CD8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4="http://schemas.microsoft.com/office/powerpoint/2010/main" xmlns:a16="http://schemas.microsoft.com/office/drawing/2014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576BCDF-119F-4EB5-83D7-ED823C93EB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xmlns="" id="{43D63E8F-FD8A-4CE3-B7C9-3E9E2B66B5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xmlns="" id="{D107D890-1831-46D8-90FB-F2FC0B2884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xmlns="" id="{02440904-A4EC-4F72-8E22-AAF4D9DB5C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xmlns="" id="{625E9C1F-1569-416B-A85C-FA14348722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xmlns="" id="{3A186C77-43BF-4B1B-8170-48944F3057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xmlns="" id="{FA8D72C1-8526-44B4-9333-5E0057ECCA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xmlns="" id="{790E4BA0-9C47-48B6-AA4A-8FC22DA954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xmlns="" id="{FD051475-431F-4B9D-94C6-7B49A69582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xmlns="" id="{82255D2F-85A1-4A19-8BC4-EB2715F36C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xmlns="" id="{EBC3A004-9794-4EFA-83F0-989248797C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xmlns="" id="{6EFD9FC3-E11A-44E3-BCAC-A07F3C601F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xmlns="" id="{AB6AB6F7-6592-4028-B349-1C0E53A29C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xmlns="" id="{6C2415E6-F914-4C11-B48B-4910AA6CA6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xmlns="" id="{2412013C-072A-489E-851A-CFEF91A9A6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xmlns="" id="{DE93DF9F-296F-4DE4-8813-D8C04DE4CF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xmlns="" id="{F440D966-5030-460C-9916-BF9B915421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xmlns="" id="{1EFE245D-BA05-4F4D-A6E8-40739F48E7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xmlns="" id="{ED67811C-F735-441C-98A6-2517EC099A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xmlns="" id="{3070FC44-32F9-470F-A131-868F3F1DB7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xmlns="" id="{95FB52C7-C779-4E3F-978C-4595FEF868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xmlns="" id="{D4EB1759-62AC-4B24-9DC6-E4F8737E89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xmlns="" id="{7BF6FB39-864B-4F58-86E8-790E16FB3C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xmlns="" id="{5FE4FA46-B51C-43DA-87FC-2644ED117A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xmlns="" id="{25DD1322-2D3A-4E7B-B23B-B4F96E02C2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xmlns="" id="{6E4FFBEB-52BB-494D-AD99-A0F072AB6F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xmlns="" id="{7DE92406-3F65-4333-BAAA-A9A7B5AEE9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31">
              <a:extLst>
                <a:ext uri="{FF2B5EF4-FFF2-40B4-BE49-F238E27FC236}">
                  <a16:creationId xmlns:a16="http://schemas.microsoft.com/office/drawing/2014/main" xmlns="" id="{B8B0FFC4-D1BB-4BB9-A224-BB78BFD338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59" name="Group 40">
            <a:extLst>
              <a:ext uri="{FF2B5EF4-FFF2-40B4-BE49-F238E27FC236}">
                <a16:creationId xmlns:a16="http://schemas.microsoft.com/office/drawing/2014/main" xmlns="" id="{8DB4BB99-C854-45F9-BED1-63D15E3A24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xmlns="" id="{5D1CCC4C-284C-4BF6-97D9-D974674634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xmlns="" id="{35D82D1B-EB09-4028-9107-D60B547C7B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xmlns="" id="{1389EE93-8059-437E-8507-7557AD68FB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xmlns="" id="{377C05DC-75FF-4426-A34F-DBF0C7E7BE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xmlns="" id="{03D385C8-866D-437D-91B1-2E3ECDD88E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xmlns="" id="{3F649CBB-748F-4C79-A14F-C531C40B08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xmlns="" id="{7F4622C0-84AF-41F1-9128-FE73CADD36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xmlns="" id="{CC6F29C1-A471-4CDE-8C21-E4B15C5EF4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xmlns="" id="{67F5B7DA-86C7-4AE0-96B6-D7F5AA51E2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xmlns="" id="{0FA481E3-0439-484A-AC9B-19D58B98E4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pic>
        <p:nvPicPr>
          <p:cNvPr id="52" name="Immagine 51">
            <a:extLst>
              <a:ext uri="{FF2B5EF4-FFF2-40B4-BE49-F238E27FC236}">
                <a16:creationId xmlns:a16="http://schemas.microsoft.com/office/drawing/2014/main" xmlns="" id="{7D729B35-FB4F-41B6-AC80-3BFBA4305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516" y="2746994"/>
            <a:ext cx="914528" cy="914528"/>
          </a:xfrm>
          <a:prstGeom prst="rect">
            <a:avLst/>
          </a:prstGeom>
        </p:spPr>
      </p:pic>
      <p:pic>
        <p:nvPicPr>
          <p:cNvPr id="53" name="Immagine 52">
            <a:extLst>
              <a:ext uri="{FF2B5EF4-FFF2-40B4-BE49-F238E27FC236}">
                <a16:creationId xmlns:a16="http://schemas.microsoft.com/office/drawing/2014/main" xmlns="" id="{35C33D5B-498E-4D62-ACBF-A226D92E2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5591" y="2746994"/>
            <a:ext cx="914528" cy="914528"/>
          </a:xfrm>
          <a:prstGeom prst="rect">
            <a:avLst/>
          </a:prstGeom>
        </p:spPr>
      </p:pic>
      <p:pic>
        <p:nvPicPr>
          <p:cNvPr id="54" name="Immagine 53" descr="Immagine che contiene oggetto&#10;&#10;Descrizione generata automaticamente">
            <a:extLst>
              <a:ext uri="{FF2B5EF4-FFF2-40B4-BE49-F238E27FC236}">
                <a16:creationId xmlns:a16="http://schemas.microsoft.com/office/drawing/2014/main" xmlns="" id="{3341822E-8829-473F-BB3A-AA1A05A0F6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4673" y="2777249"/>
            <a:ext cx="516053" cy="516053"/>
          </a:xfrm>
          <a:prstGeom prst="rect">
            <a:avLst/>
          </a:prstGeom>
        </p:spPr>
      </p:pic>
      <p:pic>
        <p:nvPicPr>
          <p:cNvPr id="55" name="Immagine 54" descr="Immagine che contiene oggetto, kit da pronto soccorso&#10;&#10;Descrizione generata automaticamente">
            <a:extLst>
              <a:ext uri="{FF2B5EF4-FFF2-40B4-BE49-F238E27FC236}">
                <a16:creationId xmlns:a16="http://schemas.microsoft.com/office/drawing/2014/main" xmlns="" id="{D7C13FC5-A751-4C55-AA65-F967546EC2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1812" y="3259746"/>
            <a:ext cx="401776" cy="401776"/>
          </a:xfrm>
          <a:prstGeom prst="rect">
            <a:avLst/>
          </a:prstGeom>
        </p:spPr>
      </p:pic>
      <p:pic>
        <p:nvPicPr>
          <p:cNvPr id="56" name="Immagine 55">
            <a:extLst>
              <a:ext uri="{FF2B5EF4-FFF2-40B4-BE49-F238E27FC236}">
                <a16:creationId xmlns:a16="http://schemas.microsoft.com/office/drawing/2014/main" xmlns="" id="{6CDA308C-D899-419F-A6AC-08D73E7FED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6890" y="1222516"/>
            <a:ext cx="406528" cy="406528"/>
          </a:xfrm>
          <a:prstGeom prst="rect">
            <a:avLst/>
          </a:prstGeom>
        </p:spPr>
      </p:pic>
      <p:pic>
        <p:nvPicPr>
          <p:cNvPr id="57" name="Immagine 56">
            <a:extLst>
              <a:ext uri="{FF2B5EF4-FFF2-40B4-BE49-F238E27FC236}">
                <a16:creationId xmlns:a16="http://schemas.microsoft.com/office/drawing/2014/main" xmlns="" id="{FCC066F3-6A84-4790-B5CF-C5438E28F8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5272170" y="908255"/>
            <a:ext cx="304801" cy="304801"/>
          </a:xfrm>
          <a:prstGeom prst="rect">
            <a:avLst/>
          </a:prstGeom>
        </p:spPr>
      </p:pic>
      <p:pic>
        <p:nvPicPr>
          <p:cNvPr id="60" name="Immagine 59" descr="Immagine che contiene oggetto&#10;&#10;Descrizione generata automaticamente">
            <a:extLst>
              <a:ext uri="{FF2B5EF4-FFF2-40B4-BE49-F238E27FC236}">
                <a16:creationId xmlns:a16="http://schemas.microsoft.com/office/drawing/2014/main" xmlns="" id="{DA907A43-5626-4425-93BC-7A5D56EEF2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99802" y="1222516"/>
            <a:ext cx="406528" cy="406528"/>
          </a:xfrm>
          <a:prstGeom prst="rect">
            <a:avLst/>
          </a:prstGeom>
        </p:spPr>
      </p:pic>
      <p:pic>
        <p:nvPicPr>
          <p:cNvPr id="61" name="Immagine 60" descr="Immagine che contiene oggetto, monitor&#10;&#10;Descrizione generata automaticamente">
            <a:extLst>
              <a:ext uri="{FF2B5EF4-FFF2-40B4-BE49-F238E27FC236}">
                <a16:creationId xmlns:a16="http://schemas.microsoft.com/office/drawing/2014/main" xmlns="" id="{58441BDE-DE93-4405-B8D0-32F427BF17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5633418" y="1222516"/>
            <a:ext cx="406528" cy="406528"/>
          </a:xfrm>
          <a:prstGeom prst="rect">
            <a:avLst/>
          </a:prstGeom>
        </p:spPr>
      </p:pic>
      <p:pic>
        <p:nvPicPr>
          <p:cNvPr id="62" name="Immagine 61">
            <a:extLst>
              <a:ext uri="{FF2B5EF4-FFF2-40B4-BE49-F238E27FC236}">
                <a16:creationId xmlns:a16="http://schemas.microsoft.com/office/drawing/2014/main" xmlns="" id="{5125341D-C57D-4B4C-9982-7D67B2E42C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99985" y="2746994"/>
            <a:ext cx="914528" cy="91452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EC08543-99E6-4566-9000-61215C55D623}"/>
              </a:ext>
            </a:extLst>
          </p:cNvPr>
          <p:cNvSpPr txBox="1"/>
          <p:nvPr/>
        </p:nvSpPr>
        <p:spPr>
          <a:xfrm>
            <a:off x="3707252" y="3572916"/>
            <a:ext cx="357105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Alberto Paziente Cronico</a:t>
            </a:r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xmlns="" id="{8883611A-90B4-4FD5-92E8-B99AED9E55B8}"/>
              </a:ext>
            </a:extLst>
          </p:cNvPr>
          <p:cNvSpPr txBox="1"/>
          <p:nvPr/>
        </p:nvSpPr>
        <p:spPr>
          <a:xfrm>
            <a:off x="9375591" y="3597545"/>
            <a:ext cx="9145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MMG</a:t>
            </a:r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xmlns="" id="{7B86278A-C477-41F9-8A75-F3EA981E2DE1}"/>
              </a:ext>
            </a:extLst>
          </p:cNvPr>
          <p:cNvSpPr txBox="1"/>
          <p:nvPr/>
        </p:nvSpPr>
        <p:spPr>
          <a:xfrm>
            <a:off x="3478857" y="1185484"/>
            <a:ext cx="17211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Wearable Devices</a:t>
            </a:r>
          </a:p>
          <a:p>
            <a:pPr algn="ctr"/>
            <a:r>
              <a:rPr lang="it-IT" sz="1300" dirty="0"/>
              <a:t>(Telemedicina)</a:t>
            </a: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xmlns="" id="{5B9D7478-7EA6-432A-B46B-885F9907F6E4}"/>
              </a:ext>
            </a:extLst>
          </p:cNvPr>
          <p:cNvSpPr txBox="1"/>
          <p:nvPr/>
        </p:nvSpPr>
        <p:spPr>
          <a:xfrm>
            <a:off x="950941" y="2884242"/>
            <a:ext cx="91452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Provider</a:t>
            </a:r>
          </a:p>
          <a:p>
            <a:pPr algn="ctr"/>
            <a:r>
              <a:rPr lang="it-IT" sz="1300" dirty="0"/>
              <a:t>Pubblici/</a:t>
            </a:r>
          </a:p>
          <a:p>
            <a:pPr algn="ctr"/>
            <a:r>
              <a:rPr lang="it-IT" sz="1300" dirty="0"/>
              <a:t>Privati</a:t>
            </a:r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xmlns="" id="{EC2B27DC-9CC0-4D64-948C-557742B7E44C}"/>
              </a:ext>
            </a:extLst>
          </p:cNvPr>
          <p:cNvSpPr txBox="1"/>
          <p:nvPr/>
        </p:nvSpPr>
        <p:spPr>
          <a:xfrm>
            <a:off x="10584924" y="3594516"/>
            <a:ext cx="9145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SSN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xmlns="" id="{4D5812BE-3DE8-41E4-BD5E-3C10549E5543}"/>
              </a:ext>
            </a:extLst>
          </p:cNvPr>
          <p:cNvCxnSpPr>
            <a:cxnSpLocks/>
            <a:endCxn id="52" idx="0"/>
          </p:cNvCxnSpPr>
          <p:nvPr/>
        </p:nvCxnSpPr>
        <p:spPr>
          <a:xfrm>
            <a:off x="5492780" y="1653215"/>
            <a:ext cx="0" cy="109377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Connettore 2 67">
            <a:extLst>
              <a:ext uri="{FF2B5EF4-FFF2-40B4-BE49-F238E27FC236}">
                <a16:creationId xmlns:a16="http://schemas.microsoft.com/office/drawing/2014/main" xmlns="" id="{B62DD5E3-5427-4B8D-AE84-DB5185EECAEC}"/>
              </a:ext>
            </a:extLst>
          </p:cNvPr>
          <p:cNvCxnSpPr>
            <a:cxnSpLocks/>
            <a:stCxn id="53" idx="1"/>
            <a:endCxn id="52" idx="3"/>
          </p:cNvCxnSpPr>
          <p:nvPr/>
        </p:nvCxnSpPr>
        <p:spPr>
          <a:xfrm flipH="1">
            <a:off x="5950044" y="3204258"/>
            <a:ext cx="342554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Connettore 2 68">
            <a:extLst>
              <a:ext uri="{FF2B5EF4-FFF2-40B4-BE49-F238E27FC236}">
                <a16:creationId xmlns:a16="http://schemas.microsoft.com/office/drawing/2014/main" xmlns="" id="{FB11B20F-83B4-4DF1-9BA6-E1EFB4C403F6}"/>
              </a:ext>
            </a:extLst>
          </p:cNvPr>
          <p:cNvCxnSpPr>
            <a:cxnSpLocks/>
            <a:stCxn id="52" idx="1"/>
          </p:cNvCxnSpPr>
          <p:nvPr/>
        </p:nvCxnSpPr>
        <p:spPr>
          <a:xfrm flipH="1">
            <a:off x="2327865" y="3204258"/>
            <a:ext cx="270765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6" name="Immagine 75" descr="Immagine che contiene oggetto, orologio&#10;&#10;Descrizione generata automaticamente">
            <a:extLst>
              <a:ext uri="{FF2B5EF4-FFF2-40B4-BE49-F238E27FC236}">
                <a16:creationId xmlns:a16="http://schemas.microsoft.com/office/drawing/2014/main" xmlns="" id="{9B693A74-AF40-4653-86BE-7FBCAAC7EA1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25225" y="2037544"/>
            <a:ext cx="338621" cy="338621"/>
          </a:xfrm>
          <a:prstGeom prst="rect">
            <a:avLst/>
          </a:prstGeom>
        </p:spPr>
      </p:pic>
      <p:cxnSp>
        <p:nvCxnSpPr>
          <p:cNvPr id="94" name="Connettore diritto 93">
            <a:extLst>
              <a:ext uri="{FF2B5EF4-FFF2-40B4-BE49-F238E27FC236}">
                <a16:creationId xmlns:a16="http://schemas.microsoft.com/office/drawing/2014/main" xmlns="" id="{A53B3D51-3411-4E14-9331-339C354ED807}"/>
              </a:ext>
            </a:extLst>
          </p:cNvPr>
          <p:cNvCxnSpPr>
            <a:cxnSpLocks/>
          </p:cNvCxnSpPr>
          <p:nvPr/>
        </p:nvCxnSpPr>
        <p:spPr>
          <a:xfrm>
            <a:off x="1731148" y="797391"/>
            <a:ext cx="0" cy="20151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Connettore diritto 104">
            <a:extLst>
              <a:ext uri="{FF2B5EF4-FFF2-40B4-BE49-F238E27FC236}">
                <a16:creationId xmlns:a16="http://schemas.microsoft.com/office/drawing/2014/main" xmlns="" id="{081C1352-9714-465A-AC1D-05770AF9A3FC}"/>
              </a:ext>
            </a:extLst>
          </p:cNvPr>
          <p:cNvCxnSpPr>
            <a:cxnSpLocks/>
          </p:cNvCxnSpPr>
          <p:nvPr/>
        </p:nvCxnSpPr>
        <p:spPr>
          <a:xfrm>
            <a:off x="1738163" y="797391"/>
            <a:ext cx="93040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6" name="Immagine 115">
            <a:extLst>
              <a:ext uri="{FF2B5EF4-FFF2-40B4-BE49-F238E27FC236}">
                <a16:creationId xmlns:a16="http://schemas.microsoft.com/office/drawing/2014/main" xmlns="" id="{E3C80188-4673-4D67-BC9E-93C335CEDB4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50675" y="838494"/>
            <a:ext cx="374650" cy="374650"/>
          </a:xfrm>
          <a:prstGeom prst="rect">
            <a:avLst/>
          </a:prstGeom>
        </p:spPr>
      </p:pic>
      <p:sp>
        <p:nvSpPr>
          <p:cNvPr id="119" name="CasellaDiTesto 118">
            <a:extLst>
              <a:ext uri="{FF2B5EF4-FFF2-40B4-BE49-F238E27FC236}">
                <a16:creationId xmlns:a16="http://schemas.microsoft.com/office/drawing/2014/main" xmlns="" id="{D2B1B2C7-7DFF-43B5-9F82-002C26A1E7F1}"/>
              </a:ext>
            </a:extLst>
          </p:cNvPr>
          <p:cNvSpPr txBox="1"/>
          <p:nvPr/>
        </p:nvSpPr>
        <p:spPr>
          <a:xfrm>
            <a:off x="7538000" y="761312"/>
            <a:ext cx="17211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Flussi</a:t>
            </a:r>
          </a:p>
          <a:p>
            <a:pPr algn="ctr"/>
            <a:r>
              <a:rPr lang="it-IT" sz="1300" dirty="0"/>
              <a:t>Regionali/Nazionali</a:t>
            </a:r>
          </a:p>
        </p:txBody>
      </p: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xmlns="" id="{33EF4BF3-25A3-41B8-8BD5-A49CCC023918}"/>
              </a:ext>
            </a:extLst>
          </p:cNvPr>
          <p:cNvCxnSpPr>
            <a:endCxn id="62" idx="0"/>
          </p:cNvCxnSpPr>
          <p:nvPr/>
        </p:nvCxnSpPr>
        <p:spPr>
          <a:xfrm>
            <a:off x="11042188" y="797391"/>
            <a:ext cx="15061" cy="1949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CasellaDiTesto 91">
            <a:extLst>
              <a:ext uri="{FF2B5EF4-FFF2-40B4-BE49-F238E27FC236}">
                <a16:creationId xmlns:a16="http://schemas.microsoft.com/office/drawing/2014/main" xmlns="" id="{F5AC00C3-8704-4E13-9174-7E7AC5786EA2}"/>
              </a:ext>
            </a:extLst>
          </p:cNvPr>
          <p:cNvSpPr txBox="1"/>
          <p:nvPr/>
        </p:nvSpPr>
        <p:spPr>
          <a:xfrm>
            <a:off x="5188376" y="2062507"/>
            <a:ext cx="17211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Dati</a:t>
            </a:r>
          </a:p>
        </p:txBody>
      </p:sp>
      <p:pic>
        <p:nvPicPr>
          <p:cNvPr id="93" name="Immagine 92" descr="Immagine che contiene oggetto&#10;&#10;Descrizione generata automaticamente">
            <a:extLst>
              <a:ext uri="{FF2B5EF4-FFF2-40B4-BE49-F238E27FC236}">
                <a16:creationId xmlns:a16="http://schemas.microsoft.com/office/drawing/2014/main" xmlns="" id="{8C238CDA-904B-45CF-84B5-DCE69E70EE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16409" y="2867862"/>
            <a:ext cx="322286" cy="322286"/>
          </a:xfrm>
          <a:prstGeom prst="rect">
            <a:avLst/>
          </a:prstGeom>
        </p:spPr>
      </p:pic>
      <p:sp>
        <p:nvSpPr>
          <p:cNvPr id="95" name="CasellaDiTesto 94">
            <a:extLst>
              <a:ext uri="{FF2B5EF4-FFF2-40B4-BE49-F238E27FC236}">
                <a16:creationId xmlns:a16="http://schemas.microsoft.com/office/drawing/2014/main" xmlns="" id="{2776093E-0838-4C9C-8BF1-A26926B3EDE2}"/>
              </a:ext>
            </a:extLst>
          </p:cNvPr>
          <p:cNvSpPr txBox="1"/>
          <p:nvPr/>
        </p:nvSpPr>
        <p:spPr>
          <a:xfrm>
            <a:off x="2116994" y="2591854"/>
            <a:ext cx="17211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PAI</a:t>
            </a:r>
          </a:p>
        </p:txBody>
      </p:sp>
      <p:sp>
        <p:nvSpPr>
          <p:cNvPr id="96" name="CasellaDiTesto 95">
            <a:extLst>
              <a:ext uri="{FF2B5EF4-FFF2-40B4-BE49-F238E27FC236}">
                <a16:creationId xmlns:a16="http://schemas.microsoft.com/office/drawing/2014/main" xmlns="" id="{652FB80F-EEB3-4393-BB5E-12E65942F9C3}"/>
              </a:ext>
            </a:extLst>
          </p:cNvPr>
          <p:cNvSpPr txBox="1"/>
          <p:nvPr/>
        </p:nvSpPr>
        <p:spPr>
          <a:xfrm>
            <a:off x="2409802" y="2934864"/>
            <a:ext cx="17211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+</a:t>
            </a:r>
          </a:p>
        </p:txBody>
      </p:sp>
      <p:pic>
        <p:nvPicPr>
          <p:cNvPr id="97" name="Immagine 96" descr="Immagine che contiene oggetto&#10;&#10;Descrizione generata automaticamente">
            <a:extLst>
              <a:ext uri="{FF2B5EF4-FFF2-40B4-BE49-F238E27FC236}">
                <a16:creationId xmlns:a16="http://schemas.microsoft.com/office/drawing/2014/main" xmlns="" id="{9E694237-6BA4-4EAE-B2EF-B8A667A481C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22553" y="2874916"/>
            <a:ext cx="322287" cy="322287"/>
          </a:xfrm>
          <a:prstGeom prst="rect">
            <a:avLst/>
          </a:prstGeom>
        </p:spPr>
      </p:pic>
      <p:sp>
        <p:nvSpPr>
          <p:cNvPr id="98" name="CasellaDiTesto 97">
            <a:extLst>
              <a:ext uri="{FF2B5EF4-FFF2-40B4-BE49-F238E27FC236}">
                <a16:creationId xmlns:a16="http://schemas.microsoft.com/office/drawing/2014/main" xmlns="" id="{6BC647FB-99F8-40C4-B8E5-463F9D9A858F}"/>
              </a:ext>
            </a:extLst>
          </p:cNvPr>
          <p:cNvSpPr txBox="1"/>
          <p:nvPr/>
        </p:nvSpPr>
        <p:spPr>
          <a:xfrm>
            <a:off x="3368372" y="2934576"/>
            <a:ext cx="17211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Monitoraggio</a:t>
            </a: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xmlns="" id="{13C17E0A-2387-4EED-9EDF-3A7CD122712F}"/>
              </a:ext>
            </a:extLst>
          </p:cNvPr>
          <p:cNvSpPr txBox="1"/>
          <p:nvPr/>
        </p:nvSpPr>
        <p:spPr>
          <a:xfrm>
            <a:off x="5567560" y="2612427"/>
            <a:ext cx="17211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PAI</a:t>
            </a:r>
          </a:p>
        </p:txBody>
      </p:sp>
      <p:sp>
        <p:nvSpPr>
          <p:cNvPr id="100" name="CasellaDiTesto 99">
            <a:extLst>
              <a:ext uri="{FF2B5EF4-FFF2-40B4-BE49-F238E27FC236}">
                <a16:creationId xmlns:a16="http://schemas.microsoft.com/office/drawing/2014/main" xmlns="" id="{BE94B276-A52F-4F71-8B2B-34BDD39EB231}"/>
              </a:ext>
            </a:extLst>
          </p:cNvPr>
          <p:cNvSpPr txBox="1"/>
          <p:nvPr/>
        </p:nvSpPr>
        <p:spPr>
          <a:xfrm>
            <a:off x="5950409" y="2904815"/>
            <a:ext cx="17211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+</a:t>
            </a:r>
          </a:p>
        </p:txBody>
      </p:sp>
      <p:sp>
        <p:nvSpPr>
          <p:cNvPr id="101" name="CasellaDiTesto 100">
            <a:extLst>
              <a:ext uri="{FF2B5EF4-FFF2-40B4-BE49-F238E27FC236}">
                <a16:creationId xmlns:a16="http://schemas.microsoft.com/office/drawing/2014/main" xmlns="" id="{BCDC1ACB-1CD3-4864-8335-512185403F41}"/>
              </a:ext>
            </a:extLst>
          </p:cNvPr>
          <p:cNvSpPr txBox="1"/>
          <p:nvPr/>
        </p:nvSpPr>
        <p:spPr>
          <a:xfrm>
            <a:off x="7808840" y="2929982"/>
            <a:ext cx="17211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Monitoraggio</a:t>
            </a:r>
          </a:p>
        </p:txBody>
      </p:sp>
      <p:pic>
        <p:nvPicPr>
          <p:cNvPr id="103" name="Immagine 102" descr="Immagine che contiene oggetto&#10;&#10;Descrizione generata automaticamente">
            <a:extLst>
              <a:ext uri="{FF2B5EF4-FFF2-40B4-BE49-F238E27FC236}">
                <a16:creationId xmlns:a16="http://schemas.microsoft.com/office/drawing/2014/main" xmlns="" id="{1B17706A-4DE3-4C6C-AECC-C27A9D2E4A8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72501" y="2867862"/>
            <a:ext cx="322286" cy="322286"/>
          </a:xfrm>
          <a:prstGeom prst="rect">
            <a:avLst/>
          </a:prstGeom>
        </p:spPr>
      </p:pic>
      <p:pic>
        <p:nvPicPr>
          <p:cNvPr id="104" name="Immagine 103" descr="Immagine che contiene oggetto&#10;&#10;Descrizione generata automaticamente">
            <a:extLst>
              <a:ext uri="{FF2B5EF4-FFF2-40B4-BE49-F238E27FC236}">
                <a16:creationId xmlns:a16="http://schemas.microsoft.com/office/drawing/2014/main" xmlns="" id="{4D16D093-F3B4-47C3-9ED9-4BE9BA69495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41314" y="2876358"/>
            <a:ext cx="322287" cy="322287"/>
          </a:xfrm>
          <a:prstGeom prst="rect">
            <a:avLst/>
          </a:prstGeom>
        </p:spPr>
      </p:pic>
      <p:sp>
        <p:nvSpPr>
          <p:cNvPr id="106" name="CasellaDiTesto 105">
            <a:extLst>
              <a:ext uri="{FF2B5EF4-FFF2-40B4-BE49-F238E27FC236}">
                <a16:creationId xmlns:a16="http://schemas.microsoft.com/office/drawing/2014/main" xmlns="" id="{5E59D701-1008-4E92-9858-1EBF15FF900F}"/>
              </a:ext>
            </a:extLst>
          </p:cNvPr>
          <p:cNvSpPr txBox="1"/>
          <p:nvPr/>
        </p:nvSpPr>
        <p:spPr>
          <a:xfrm>
            <a:off x="6788389" y="2916442"/>
            <a:ext cx="17211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+</a:t>
            </a:r>
          </a:p>
        </p:txBody>
      </p:sp>
      <p:pic>
        <p:nvPicPr>
          <p:cNvPr id="108" name="Immagine 107">
            <a:extLst>
              <a:ext uri="{FF2B5EF4-FFF2-40B4-BE49-F238E27FC236}">
                <a16:creationId xmlns:a16="http://schemas.microsoft.com/office/drawing/2014/main" xmlns="" id="{F87C8670-A77A-447C-A1C4-13CFB0481B9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06013" y="2859642"/>
            <a:ext cx="322286" cy="322286"/>
          </a:xfrm>
          <a:prstGeom prst="rect">
            <a:avLst/>
          </a:prstGeom>
        </p:spPr>
      </p:pic>
      <p:sp>
        <p:nvSpPr>
          <p:cNvPr id="109" name="CasellaDiTesto 108">
            <a:extLst>
              <a:ext uri="{FF2B5EF4-FFF2-40B4-BE49-F238E27FC236}">
                <a16:creationId xmlns:a16="http://schemas.microsoft.com/office/drawing/2014/main" xmlns="" id="{FEBE0C1D-400A-40A7-9033-7FE9CC8FE6CC}"/>
              </a:ext>
            </a:extLst>
          </p:cNvPr>
          <p:cNvSpPr txBox="1"/>
          <p:nvPr/>
        </p:nvSpPr>
        <p:spPr>
          <a:xfrm>
            <a:off x="6406393" y="2605372"/>
            <a:ext cx="17211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Prescrizioni</a:t>
            </a:r>
          </a:p>
        </p:txBody>
      </p:sp>
      <p:sp>
        <p:nvSpPr>
          <p:cNvPr id="81" name="Rettangolo 80">
            <a:extLst>
              <a:ext uri="{FF2B5EF4-FFF2-40B4-BE49-F238E27FC236}">
                <a16:creationId xmlns:a16="http://schemas.microsoft.com/office/drawing/2014/main" xmlns="" id="{FA248125-3D09-4137-AFF0-B814DF7C6D06}"/>
              </a:ext>
            </a:extLst>
          </p:cNvPr>
          <p:cNvSpPr/>
          <p:nvPr/>
        </p:nvSpPr>
        <p:spPr>
          <a:xfrm>
            <a:off x="966790" y="4169776"/>
            <a:ext cx="10572750" cy="2604716"/>
          </a:xfrm>
          <a:prstGeom prst="rect">
            <a:avLst/>
          </a:prstGeom>
          <a:solidFill>
            <a:srgbClr val="00B0F0"/>
          </a:solidFill>
          <a:ln>
            <a:solidFill>
              <a:srgbClr val="00B05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2" name="Immagine 81">
            <a:extLst>
              <a:ext uri="{FF2B5EF4-FFF2-40B4-BE49-F238E27FC236}">
                <a16:creationId xmlns:a16="http://schemas.microsoft.com/office/drawing/2014/main" xmlns="" id="{1E1D4BE1-CB71-4DA6-AF3F-6C9CE44B67E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2401" y="5351322"/>
            <a:ext cx="1743437" cy="1743437"/>
          </a:xfrm>
          <a:prstGeom prst="rect">
            <a:avLst/>
          </a:prstGeom>
        </p:spPr>
      </p:pic>
      <p:sp>
        <p:nvSpPr>
          <p:cNvPr id="84" name="Titolo 1">
            <a:extLst>
              <a:ext uri="{FF2B5EF4-FFF2-40B4-BE49-F238E27FC236}">
                <a16:creationId xmlns:a16="http://schemas.microsoft.com/office/drawing/2014/main" xmlns="" id="{1D8E0099-2192-4493-B57A-8803515A6B09}"/>
              </a:ext>
            </a:extLst>
          </p:cNvPr>
          <p:cNvSpPr txBox="1">
            <a:spLocks/>
          </p:cNvSpPr>
          <p:nvPr/>
        </p:nvSpPr>
        <p:spPr>
          <a:xfrm>
            <a:off x="2005013" y="-417855"/>
            <a:ext cx="8178795" cy="1367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600" b="1" u="sng" dirty="0">
                <a:solidFill>
                  <a:srgbClr val="8A8A8A"/>
                </a:solidFill>
              </a:rPr>
              <a:t>MODELLO DELLA PRESA IN CARICO IN </a:t>
            </a:r>
            <a:r>
              <a:rPr lang="it-IT" sz="2600" b="1" u="sng" dirty="0">
                <a:solidFill>
                  <a:srgbClr val="01A7BF"/>
                </a:solidFill>
              </a:rPr>
              <a:t>CATO MAIOR</a:t>
            </a:r>
          </a:p>
        </p:txBody>
      </p:sp>
      <p:pic>
        <p:nvPicPr>
          <p:cNvPr id="85" name="Immagine 84">
            <a:extLst>
              <a:ext uri="{FF2B5EF4-FFF2-40B4-BE49-F238E27FC236}">
                <a16:creationId xmlns:a16="http://schemas.microsoft.com/office/drawing/2014/main" xmlns="" id="{0073C429-389B-43DB-A08E-F071BDE9C57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82262" y="4426866"/>
            <a:ext cx="1812352" cy="1812352"/>
          </a:xfrm>
          <a:prstGeom prst="rect">
            <a:avLst/>
          </a:prstGeom>
        </p:spPr>
      </p:pic>
      <p:sp>
        <p:nvSpPr>
          <p:cNvPr id="87" name="CasellaDiTesto 86">
            <a:extLst>
              <a:ext uri="{FF2B5EF4-FFF2-40B4-BE49-F238E27FC236}">
                <a16:creationId xmlns:a16="http://schemas.microsoft.com/office/drawing/2014/main" xmlns="" id="{B10590B5-5A5A-4911-A5D4-81273E3A5A9D}"/>
              </a:ext>
            </a:extLst>
          </p:cNvPr>
          <p:cNvSpPr txBox="1"/>
          <p:nvPr/>
        </p:nvSpPr>
        <p:spPr>
          <a:xfrm>
            <a:off x="4786346" y="5217305"/>
            <a:ext cx="17211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/>
              <a:t>PHR</a:t>
            </a:r>
          </a:p>
        </p:txBody>
      </p:sp>
      <p:sp>
        <p:nvSpPr>
          <p:cNvPr id="90" name="CasellaDiTesto 89">
            <a:extLst>
              <a:ext uri="{FF2B5EF4-FFF2-40B4-BE49-F238E27FC236}">
                <a16:creationId xmlns:a16="http://schemas.microsoft.com/office/drawing/2014/main" xmlns="" id="{ED462E77-70FE-4CCF-A493-D4027468B80A}"/>
              </a:ext>
            </a:extLst>
          </p:cNvPr>
          <p:cNvSpPr txBox="1"/>
          <p:nvPr/>
        </p:nvSpPr>
        <p:spPr>
          <a:xfrm>
            <a:off x="3878167" y="4167777"/>
            <a:ext cx="3233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b="1" i="1" u="sng" dirty="0"/>
              <a:t>Cartella Clinica Polispecialistica Condivisa</a:t>
            </a:r>
          </a:p>
          <a:p>
            <a:pPr algn="ctr"/>
            <a:r>
              <a:rPr lang="it-IT" sz="1300" b="1" i="1" u="sng" dirty="0"/>
              <a:t>(CCPC)</a:t>
            </a:r>
          </a:p>
        </p:txBody>
      </p:sp>
      <p:cxnSp>
        <p:nvCxnSpPr>
          <p:cNvPr id="91" name="Connettore 2 90">
            <a:extLst>
              <a:ext uri="{FF2B5EF4-FFF2-40B4-BE49-F238E27FC236}">
                <a16:creationId xmlns:a16="http://schemas.microsoft.com/office/drawing/2014/main" xmlns="" id="{A40C7413-C5D7-4651-AA01-C61485F09FA0}"/>
              </a:ext>
            </a:extLst>
          </p:cNvPr>
          <p:cNvCxnSpPr>
            <a:cxnSpLocks/>
            <a:endCxn id="90" idx="0"/>
          </p:cNvCxnSpPr>
          <p:nvPr/>
        </p:nvCxnSpPr>
        <p:spPr>
          <a:xfrm>
            <a:off x="5492780" y="3865304"/>
            <a:ext cx="2352" cy="30247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31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9B448F0-DA06-4165-AB5F-4330A20E06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92D83638-A467-411A-9C31-FE9A111CD8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14="http://schemas.microsoft.com/office/powerpoint/2010/main" xmlns:a16="http://schemas.microsoft.com/office/drawing/2014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576BCDF-119F-4EB5-83D7-ED823C93EB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solidFill>
            <a:schemeClr val="tx2">
              <a:alpha val="45000"/>
            </a:scheme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xmlns="" id="{43D63E8F-FD8A-4CE3-B7C9-3E9E2B66B5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xmlns="" id="{D107D890-1831-46D8-90FB-F2FC0B2884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xmlns="" id="{02440904-A4EC-4F72-8E22-AAF4D9DB5C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xmlns="" id="{625E9C1F-1569-416B-A85C-FA14348722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xmlns="" id="{3A186C77-43BF-4B1B-8170-48944F3057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xmlns="" id="{FA8D72C1-8526-44B4-9333-5E0057ECCA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xmlns="" id="{790E4BA0-9C47-48B6-AA4A-8FC22DA954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xmlns="" id="{FD051475-431F-4B9D-94C6-7B49A69582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xmlns="" id="{82255D2F-85A1-4A19-8BC4-EB2715F36C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xmlns="" id="{EBC3A004-9794-4EFA-83F0-989248797C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xmlns="" id="{6EFD9FC3-E11A-44E3-BCAC-A07F3C601F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xmlns="" id="{AB6AB6F7-6592-4028-B349-1C0E53A29C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xmlns="" id="{6C2415E6-F914-4C11-B48B-4910AA6CA6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xmlns="" id="{2412013C-072A-489E-851A-CFEF91A9A6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xmlns="" id="{DE93DF9F-296F-4DE4-8813-D8C04DE4CF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xmlns="" id="{F440D966-5030-460C-9916-BF9B915421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xmlns="" id="{1EFE245D-BA05-4F4D-A6E8-40739F48E7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xmlns="" id="{ED67811C-F735-441C-98A6-2517EC099A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xmlns="" id="{3070FC44-32F9-470F-A131-868F3F1DB7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xmlns="" id="{95FB52C7-C779-4E3F-978C-4595FEF868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xmlns="" id="{D4EB1759-62AC-4B24-9DC6-E4F8737E89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xmlns="" id="{7BF6FB39-864B-4F58-86E8-790E16FB3C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xmlns="" id="{5FE4FA46-B51C-43DA-87FC-2644ED117A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xmlns="" id="{25DD1322-2D3A-4E7B-B23B-B4F96E02C2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xmlns="" id="{6E4FFBEB-52BB-494D-AD99-A0F072AB6F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xmlns="" id="{7DE92406-3F65-4333-BAAA-A9A7B5AEE9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31">
              <a:extLst>
                <a:ext uri="{FF2B5EF4-FFF2-40B4-BE49-F238E27FC236}">
                  <a16:creationId xmlns:a16="http://schemas.microsoft.com/office/drawing/2014/main" xmlns="" id="{B8B0FFC4-D1BB-4BB9-A224-BB78BFD338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59" name="Group 40">
            <a:extLst>
              <a:ext uri="{FF2B5EF4-FFF2-40B4-BE49-F238E27FC236}">
                <a16:creationId xmlns:a16="http://schemas.microsoft.com/office/drawing/2014/main" xmlns="" id="{8DB4BB99-C854-45F9-BED1-63D15E3A24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2">
              <a:alpha val="45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xmlns="" id="{5D1CCC4C-284C-4BF6-97D9-D974674634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xmlns="" id="{35D82D1B-EB09-4028-9107-D60B547C7B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xmlns="" id="{1389EE93-8059-437E-8507-7557AD68FB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xmlns="" id="{377C05DC-75FF-4426-A34F-DBF0C7E7BE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xmlns="" id="{03D385C8-866D-437D-91B1-2E3ECDD88E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xmlns="" id="{3F649CBB-748F-4C79-A14F-C531C40B08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xmlns="" id="{7F4622C0-84AF-41F1-9128-FE73CADD36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xmlns="" id="{CC6F29C1-A471-4CDE-8C21-E4B15C5EF4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xmlns="" id="{67F5B7DA-86C7-4AE0-96B6-D7F5AA51E2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xmlns="" id="{0FA481E3-0439-484A-AC9B-19D58B98E4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p14="http://schemas.microsoft.com/office/powerpoint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pic>
        <p:nvPicPr>
          <p:cNvPr id="52" name="Immagine 51">
            <a:extLst>
              <a:ext uri="{FF2B5EF4-FFF2-40B4-BE49-F238E27FC236}">
                <a16:creationId xmlns:a16="http://schemas.microsoft.com/office/drawing/2014/main" xmlns="" id="{7D729B35-FB4F-41B6-AC80-3BFBA4305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516" y="2746994"/>
            <a:ext cx="914528" cy="914528"/>
          </a:xfrm>
          <a:prstGeom prst="rect">
            <a:avLst/>
          </a:prstGeom>
        </p:spPr>
      </p:pic>
      <p:pic>
        <p:nvPicPr>
          <p:cNvPr id="53" name="Immagine 52">
            <a:extLst>
              <a:ext uri="{FF2B5EF4-FFF2-40B4-BE49-F238E27FC236}">
                <a16:creationId xmlns:a16="http://schemas.microsoft.com/office/drawing/2014/main" xmlns="" id="{35C33D5B-498E-4D62-ACBF-A226D92E2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5591" y="2746994"/>
            <a:ext cx="914528" cy="914528"/>
          </a:xfrm>
          <a:prstGeom prst="rect">
            <a:avLst/>
          </a:prstGeom>
        </p:spPr>
      </p:pic>
      <p:pic>
        <p:nvPicPr>
          <p:cNvPr id="54" name="Immagine 53" descr="Immagine che contiene oggetto&#10;&#10;Descrizione generata automaticamente">
            <a:extLst>
              <a:ext uri="{FF2B5EF4-FFF2-40B4-BE49-F238E27FC236}">
                <a16:creationId xmlns:a16="http://schemas.microsoft.com/office/drawing/2014/main" xmlns="" id="{3341822E-8829-473F-BB3A-AA1A05A0F6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4673" y="2777249"/>
            <a:ext cx="516053" cy="516053"/>
          </a:xfrm>
          <a:prstGeom prst="rect">
            <a:avLst/>
          </a:prstGeom>
        </p:spPr>
      </p:pic>
      <p:pic>
        <p:nvPicPr>
          <p:cNvPr id="55" name="Immagine 54" descr="Immagine che contiene oggetto, kit da pronto soccorso&#10;&#10;Descrizione generata automaticamente">
            <a:extLst>
              <a:ext uri="{FF2B5EF4-FFF2-40B4-BE49-F238E27FC236}">
                <a16:creationId xmlns:a16="http://schemas.microsoft.com/office/drawing/2014/main" xmlns="" id="{D7C13FC5-A751-4C55-AA65-F967546EC2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1812" y="3259746"/>
            <a:ext cx="401776" cy="401776"/>
          </a:xfrm>
          <a:prstGeom prst="rect">
            <a:avLst/>
          </a:prstGeom>
        </p:spPr>
      </p:pic>
      <p:pic>
        <p:nvPicPr>
          <p:cNvPr id="56" name="Immagine 55">
            <a:extLst>
              <a:ext uri="{FF2B5EF4-FFF2-40B4-BE49-F238E27FC236}">
                <a16:creationId xmlns:a16="http://schemas.microsoft.com/office/drawing/2014/main" xmlns="" id="{6CDA308C-D899-419F-A6AC-08D73E7FED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6890" y="1222516"/>
            <a:ext cx="406528" cy="406528"/>
          </a:xfrm>
          <a:prstGeom prst="rect">
            <a:avLst/>
          </a:prstGeom>
        </p:spPr>
      </p:pic>
      <p:pic>
        <p:nvPicPr>
          <p:cNvPr id="57" name="Immagine 56">
            <a:extLst>
              <a:ext uri="{FF2B5EF4-FFF2-40B4-BE49-F238E27FC236}">
                <a16:creationId xmlns:a16="http://schemas.microsoft.com/office/drawing/2014/main" xmlns="" id="{FCC066F3-6A84-4790-B5CF-C5438E28F8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5272170" y="908255"/>
            <a:ext cx="304801" cy="304801"/>
          </a:xfrm>
          <a:prstGeom prst="rect">
            <a:avLst/>
          </a:prstGeom>
        </p:spPr>
      </p:pic>
      <p:pic>
        <p:nvPicPr>
          <p:cNvPr id="60" name="Immagine 59" descr="Immagine che contiene oggetto&#10;&#10;Descrizione generata automaticamente">
            <a:extLst>
              <a:ext uri="{FF2B5EF4-FFF2-40B4-BE49-F238E27FC236}">
                <a16:creationId xmlns:a16="http://schemas.microsoft.com/office/drawing/2014/main" xmlns="" id="{DA907A43-5626-4425-93BC-7A5D56EEF2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99802" y="1222516"/>
            <a:ext cx="406528" cy="406528"/>
          </a:xfrm>
          <a:prstGeom prst="rect">
            <a:avLst/>
          </a:prstGeom>
        </p:spPr>
      </p:pic>
      <p:pic>
        <p:nvPicPr>
          <p:cNvPr id="61" name="Immagine 60" descr="Immagine che contiene oggetto, monitor&#10;&#10;Descrizione generata automaticamente">
            <a:extLst>
              <a:ext uri="{FF2B5EF4-FFF2-40B4-BE49-F238E27FC236}">
                <a16:creationId xmlns:a16="http://schemas.microsoft.com/office/drawing/2014/main" xmlns="" id="{58441BDE-DE93-4405-B8D0-32F427BF17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5633418" y="1222516"/>
            <a:ext cx="406528" cy="406528"/>
          </a:xfrm>
          <a:prstGeom prst="rect">
            <a:avLst/>
          </a:prstGeom>
        </p:spPr>
      </p:pic>
      <p:pic>
        <p:nvPicPr>
          <p:cNvPr id="62" name="Immagine 61">
            <a:extLst>
              <a:ext uri="{FF2B5EF4-FFF2-40B4-BE49-F238E27FC236}">
                <a16:creationId xmlns:a16="http://schemas.microsoft.com/office/drawing/2014/main" xmlns="" id="{5125341D-C57D-4B4C-9982-7D67B2E42C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99985" y="2746994"/>
            <a:ext cx="914528" cy="91452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EC08543-99E6-4566-9000-61215C55D623}"/>
              </a:ext>
            </a:extLst>
          </p:cNvPr>
          <p:cNvSpPr txBox="1"/>
          <p:nvPr/>
        </p:nvSpPr>
        <p:spPr>
          <a:xfrm>
            <a:off x="3707252" y="3572916"/>
            <a:ext cx="357105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Alberto Paziente Cronico</a:t>
            </a:r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xmlns="" id="{8883611A-90B4-4FD5-92E8-B99AED9E55B8}"/>
              </a:ext>
            </a:extLst>
          </p:cNvPr>
          <p:cNvSpPr txBox="1"/>
          <p:nvPr/>
        </p:nvSpPr>
        <p:spPr>
          <a:xfrm>
            <a:off x="9375591" y="3597545"/>
            <a:ext cx="9145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MMG</a:t>
            </a:r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xmlns="" id="{7B86278A-C477-41F9-8A75-F3EA981E2DE1}"/>
              </a:ext>
            </a:extLst>
          </p:cNvPr>
          <p:cNvSpPr txBox="1"/>
          <p:nvPr/>
        </p:nvSpPr>
        <p:spPr>
          <a:xfrm>
            <a:off x="3478857" y="1185484"/>
            <a:ext cx="17211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Wearable Devices</a:t>
            </a:r>
          </a:p>
          <a:p>
            <a:pPr algn="ctr"/>
            <a:r>
              <a:rPr lang="it-IT" sz="1300" dirty="0"/>
              <a:t>(Telemedicina)</a:t>
            </a: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xmlns="" id="{5B9D7478-7EA6-432A-B46B-885F9907F6E4}"/>
              </a:ext>
            </a:extLst>
          </p:cNvPr>
          <p:cNvSpPr txBox="1"/>
          <p:nvPr/>
        </p:nvSpPr>
        <p:spPr>
          <a:xfrm>
            <a:off x="950941" y="2884242"/>
            <a:ext cx="91452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Provider</a:t>
            </a:r>
          </a:p>
          <a:p>
            <a:pPr algn="ctr"/>
            <a:r>
              <a:rPr lang="it-IT" sz="1300" dirty="0"/>
              <a:t>Pubblici/</a:t>
            </a:r>
          </a:p>
          <a:p>
            <a:pPr algn="ctr"/>
            <a:r>
              <a:rPr lang="it-IT" sz="1300" dirty="0"/>
              <a:t>Privati</a:t>
            </a:r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xmlns="" id="{EC2B27DC-9CC0-4D64-948C-557742B7E44C}"/>
              </a:ext>
            </a:extLst>
          </p:cNvPr>
          <p:cNvSpPr txBox="1"/>
          <p:nvPr/>
        </p:nvSpPr>
        <p:spPr>
          <a:xfrm>
            <a:off x="10584924" y="3594516"/>
            <a:ext cx="9145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SSN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xmlns="" id="{4D5812BE-3DE8-41E4-BD5E-3C10549E5543}"/>
              </a:ext>
            </a:extLst>
          </p:cNvPr>
          <p:cNvCxnSpPr>
            <a:cxnSpLocks/>
            <a:endCxn id="52" idx="0"/>
          </p:cNvCxnSpPr>
          <p:nvPr/>
        </p:nvCxnSpPr>
        <p:spPr>
          <a:xfrm>
            <a:off x="5492780" y="1653215"/>
            <a:ext cx="0" cy="109377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Connettore 2 67">
            <a:extLst>
              <a:ext uri="{FF2B5EF4-FFF2-40B4-BE49-F238E27FC236}">
                <a16:creationId xmlns:a16="http://schemas.microsoft.com/office/drawing/2014/main" xmlns="" id="{B62DD5E3-5427-4B8D-AE84-DB5185EECAEC}"/>
              </a:ext>
            </a:extLst>
          </p:cNvPr>
          <p:cNvCxnSpPr>
            <a:cxnSpLocks/>
            <a:stCxn id="53" idx="1"/>
            <a:endCxn id="52" idx="3"/>
          </p:cNvCxnSpPr>
          <p:nvPr/>
        </p:nvCxnSpPr>
        <p:spPr>
          <a:xfrm flipH="1">
            <a:off x="5950044" y="3204258"/>
            <a:ext cx="342554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Connettore 2 68">
            <a:extLst>
              <a:ext uri="{FF2B5EF4-FFF2-40B4-BE49-F238E27FC236}">
                <a16:creationId xmlns:a16="http://schemas.microsoft.com/office/drawing/2014/main" xmlns="" id="{FB11B20F-83B4-4DF1-9BA6-E1EFB4C403F6}"/>
              </a:ext>
            </a:extLst>
          </p:cNvPr>
          <p:cNvCxnSpPr>
            <a:cxnSpLocks/>
            <a:stCxn id="52" idx="1"/>
          </p:cNvCxnSpPr>
          <p:nvPr/>
        </p:nvCxnSpPr>
        <p:spPr>
          <a:xfrm flipH="1">
            <a:off x="2327865" y="3204258"/>
            <a:ext cx="270765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6" name="Immagine 75" descr="Immagine che contiene oggetto, orologio&#10;&#10;Descrizione generata automaticamente">
            <a:extLst>
              <a:ext uri="{FF2B5EF4-FFF2-40B4-BE49-F238E27FC236}">
                <a16:creationId xmlns:a16="http://schemas.microsoft.com/office/drawing/2014/main" xmlns="" id="{9B693A74-AF40-4653-86BE-7FBCAAC7EA1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25225" y="2037544"/>
            <a:ext cx="338621" cy="338621"/>
          </a:xfrm>
          <a:prstGeom prst="rect">
            <a:avLst/>
          </a:prstGeom>
        </p:spPr>
      </p:pic>
      <p:cxnSp>
        <p:nvCxnSpPr>
          <p:cNvPr id="94" name="Connettore diritto 93">
            <a:extLst>
              <a:ext uri="{FF2B5EF4-FFF2-40B4-BE49-F238E27FC236}">
                <a16:creationId xmlns:a16="http://schemas.microsoft.com/office/drawing/2014/main" xmlns="" id="{A53B3D51-3411-4E14-9331-339C354ED807}"/>
              </a:ext>
            </a:extLst>
          </p:cNvPr>
          <p:cNvCxnSpPr>
            <a:cxnSpLocks/>
          </p:cNvCxnSpPr>
          <p:nvPr/>
        </p:nvCxnSpPr>
        <p:spPr>
          <a:xfrm>
            <a:off x="1731148" y="797391"/>
            <a:ext cx="0" cy="20151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Connettore diritto 104">
            <a:extLst>
              <a:ext uri="{FF2B5EF4-FFF2-40B4-BE49-F238E27FC236}">
                <a16:creationId xmlns:a16="http://schemas.microsoft.com/office/drawing/2014/main" xmlns="" id="{081C1352-9714-465A-AC1D-05770AF9A3FC}"/>
              </a:ext>
            </a:extLst>
          </p:cNvPr>
          <p:cNvCxnSpPr>
            <a:cxnSpLocks/>
          </p:cNvCxnSpPr>
          <p:nvPr/>
        </p:nvCxnSpPr>
        <p:spPr>
          <a:xfrm>
            <a:off x="1738163" y="797391"/>
            <a:ext cx="93040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6" name="Immagine 115">
            <a:extLst>
              <a:ext uri="{FF2B5EF4-FFF2-40B4-BE49-F238E27FC236}">
                <a16:creationId xmlns:a16="http://schemas.microsoft.com/office/drawing/2014/main" xmlns="" id="{E3C80188-4673-4D67-BC9E-93C335CEDB4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50675" y="838494"/>
            <a:ext cx="374650" cy="374650"/>
          </a:xfrm>
          <a:prstGeom prst="rect">
            <a:avLst/>
          </a:prstGeom>
        </p:spPr>
      </p:pic>
      <p:sp>
        <p:nvSpPr>
          <p:cNvPr id="119" name="CasellaDiTesto 118">
            <a:extLst>
              <a:ext uri="{FF2B5EF4-FFF2-40B4-BE49-F238E27FC236}">
                <a16:creationId xmlns:a16="http://schemas.microsoft.com/office/drawing/2014/main" xmlns="" id="{D2B1B2C7-7DFF-43B5-9F82-002C26A1E7F1}"/>
              </a:ext>
            </a:extLst>
          </p:cNvPr>
          <p:cNvSpPr txBox="1"/>
          <p:nvPr/>
        </p:nvSpPr>
        <p:spPr>
          <a:xfrm>
            <a:off x="7538000" y="761312"/>
            <a:ext cx="17211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Flussi</a:t>
            </a:r>
          </a:p>
          <a:p>
            <a:pPr algn="ctr"/>
            <a:r>
              <a:rPr lang="it-IT" sz="1300" dirty="0"/>
              <a:t>Regionali/Nazionali</a:t>
            </a:r>
          </a:p>
        </p:txBody>
      </p: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xmlns="" id="{33EF4BF3-25A3-41B8-8BD5-A49CCC023918}"/>
              </a:ext>
            </a:extLst>
          </p:cNvPr>
          <p:cNvCxnSpPr>
            <a:endCxn id="62" idx="0"/>
          </p:cNvCxnSpPr>
          <p:nvPr/>
        </p:nvCxnSpPr>
        <p:spPr>
          <a:xfrm>
            <a:off x="11042188" y="797391"/>
            <a:ext cx="15061" cy="1949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CasellaDiTesto 91">
            <a:extLst>
              <a:ext uri="{FF2B5EF4-FFF2-40B4-BE49-F238E27FC236}">
                <a16:creationId xmlns:a16="http://schemas.microsoft.com/office/drawing/2014/main" xmlns="" id="{F5AC00C3-8704-4E13-9174-7E7AC5786EA2}"/>
              </a:ext>
            </a:extLst>
          </p:cNvPr>
          <p:cNvSpPr txBox="1"/>
          <p:nvPr/>
        </p:nvSpPr>
        <p:spPr>
          <a:xfrm>
            <a:off x="5188376" y="2062507"/>
            <a:ext cx="17211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Dati</a:t>
            </a:r>
          </a:p>
        </p:txBody>
      </p:sp>
      <p:pic>
        <p:nvPicPr>
          <p:cNvPr id="93" name="Immagine 92" descr="Immagine che contiene oggetto&#10;&#10;Descrizione generata automaticamente">
            <a:extLst>
              <a:ext uri="{FF2B5EF4-FFF2-40B4-BE49-F238E27FC236}">
                <a16:creationId xmlns:a16="http://schemas.microsoft.com/office/drawing/2014/main" xmlns="" id="{8C238CDA-904B-45CF-84B5-DCE69E70EE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16409" y="2867862"/>
            <a:ext cx="322286" cy="322286"/>
          </a:xfrm>
          <a:prstGeom prst="rect">
            <a:avLst/>
          </a:prstGeom>
        </p:spPr>
      </p:pic>
      <p:sp>
        <p:nvSpPr>
          <p:cNvPr id="95" name="CasellaDiTesto 94">
            <a:extLst>
              <a:ext uri="{FF2B5EF4-FFF2-40B4-BE49-F238E27FC236}">
                <a16:creationId xmlns:a16="http://schemas.microsoft.com/office/drawing/2014/main" xmlns="" id="{2776093E-0838-4C9C-8BF1-A26926B3EDE2}"/>
              </a:ext>
            </a:extLst>
          </p:cNvPr>
          <p:cNvSpPr txBox="1"/>
          <p:nvPr/>
        </p:nvSpPr>
        <p:spPr>
          <a:xfrm>
            <a:off x="2116994" y="2591854"/>
            <a:ext cx="17211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PAI</a:t>
            </a:r>
          </a:p>
        </p:txBody>
      </p:sp>
      <p:sp>
        <p:nvSpPr>
          <p:cNvPr id="96" name="CasellaDiTesto 95">
            <a:extLst>
              <a:ext uri="{FF2B5EF4-FFF2-40B4-BE49-F238E27FC236}">
                <a16:creationId xmlns:a16="http://schemas.microsoft.com/office/drawing/2014/main" xmlns="" id="{652FB80F-EEB3-4393-BB5E-12E65942F9C3}"/>
              </a:ext>
            </a:extLst>
          </p:cNvPr>
          <p:cNvSpPr txBox="1"/>
          <p:nvPr/>
        </p:nvSpPr>
        <p:spPr>
          <a:xfrm>
            <a:off x="2409802" y="2934864"/>
            <a:ext cx="17211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+</a:t>
            </a:r>
          </a:p>
        </p:txBody>
      </p:sp>
      <p:pic>
        <p:nvPicPr>
          <p:cNvPr id="97" name="Immagine 96" descr="Immagine che contiene oggetto&#10;&#10;Descrizione generata automaticamente">
            <a:extLst>
              <a:ext uri="{FF2B5EF4-FFF2-40B4-BE49-F238E27FC236}">
                <a16:creationId xmlns:a16="http://schemas.microsoft.com/office/drawing/2014/main" xmlns="" id="{9E694237-6BA4-4EAE-B2EF-B8A667A481C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22553" y="2874916"/>
            <a:ext cx="322287" cy="322287"/>
          </a:xfrm>
          <a:prstGeom prst="rect">
            <a:avLst/>
          </a:prstGeom>
        </p:spPr>
      </p:pic>
      <p:sp>
        <p:nvSpPr>
          <p:cNvPr id="98" name="CasellaDiTesto 97">
            <a:extLst>
              <a:ext uri="{FF2B5EF4-FFF2-40B4-BE49-F238E27FC236}">
                <a16:creationId xmlns:a16="http://schemas.microsoft.com/office/drawing/2014/main" xmlns="" id="{6BC647FB-99F8-40C4-B8E5-463F9D9A858F}"/>
              </a:ext>
            </a:extLst>
          </p:cNvPr>
          <p:cNvSpPr txBox="1"/>
          <p:nvPr/>
        </p:nvSpPr>
        <p:spPr>
          <a:xfrm>
            <a:off x="3368372" y="2934576"/>
            <a:ext cx="17211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Monitoraggio</a:t>
            </a: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xmlns="" id="{13C17E0A-2387-4EED-9EDF-3A7CD122712F}"/>
              </a:ext>
            </a:extLst>
          </p:cNvPr>
          <p:cNvSpPr txBox="1"/>
          <p:nvPr/>
        </p:nvSpPr>
        <p:spPr>
          <a:xfrm>
            <a:off x="5567560" y="2612427"/>
            <a:ext cx="17211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PAI</a:t>
            </a:r>
          </a:p>
        </p:txBody>
      </p:sp>
      <p:sp>
        <p:nvSpPr>
          <p:cNvPr id="100" name="CasellaDiTesto 99">
            <a:extLst>
              <a:ext uri="{FF2B5EF4-FFF2-40B4-BE49-F238E27FC236}">
                <a16:creationId xmlns:a16="http://schemas.microsoft.com/office/drawing/2014/main" xmlns="" id="{BE94B276-A52F-4F71-8B2B-34BDD39EB231}"/>
              </a:ext>
            </a:extLst>
          </p:cNvPr>
          <p:cNvSpPr txBox="1"/>
          <p:nvPr/>
        </p:nvSpPr>
        <p:spPr>
          <a:xfrm>
            <a:off x="5950409" y="2904815"/>
            <a:ext cx="17211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+</a:t>
            </a:r>
          </a:p>
        </p:txBody>
      </p:sp>
      <p:sp>
        <p:nvSpPr>
          <p:cNvPr id="101" name="CasellaDiTesto 100">
            <a:extLst>
              <a:ext uri="{FF2B5EF4-FFF2-40B4-BE49-F238E27FC236}">
                <a16:creationId xmlns:a16="http://schemas.microsoft.com/office/drawing/2014/main" xmlns="" id="{BCDC1ACB-1CD3-4864-8335-512185403F41}"/>
              </a:ext>
            </a:extLst>
          </p:cNvPr>
          <p:cNvSpPr txBox="1"/>
          <p:nvPr/>
        </p:nvSpPr>
        <p:spPr>
          <a:xfrm>
            <a:off x="7808840" y="2929982"/>
            <a:ext cx="17211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Monitoraggio</a:t>
            </a:r>
          </a:p>
        </p:txBody>
      </p:sp>
      <p:pic>
        <p:nvPicPr>
          <p:cNvPr id="103" name="Immagine 102" descr="Immagine che contiene oggetto&#10;&#10;Descrizione generata automaticamente">
            <a:extLst>
              <a:ext uri="{FF2B5EF4-FFF2-40B4-BE49-F238E27FC236}">
                <a16:creationId xmlns:a16="http://schemas.microsoft.com/office/drawing/2014/main" xmlns="" id="{1B17706A-4DE3-4C6C-AECC-C27A9D2E4A8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72501" y="2867862"/>
            <a:ext cx="322286" cy="322286"/>
          </a:xfrm>
          <a:prstGeom prst="rect">
            <a:avLst/>
          </a:prstGeom>
        </p:spPr>
      </p:pic>
      <p:pic>
        <p:nvPicPr>
          <p:cNvPr id="104" name="Immagine 103" descr="Immagine che contiene oggetto&#10;&#10;Descrizione generata automaticamente">
            <a:extLst>
              <a:ext uri="{FF2B5EF4-FFF2-40B4-BE49-F238E27FC236}">
                <a16:creationId xmlns:a16="http://schemas.microsoft.com/office/drawing/2014/main" xmlns="" id="{4D16D093-F3B4-47C3-9ED9-4BE9BA69495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41314" y="2876358"/>
            <a:ext cx="322287" cy="322287"/>
          </a:xfrm>
          <a:prstGeom prst="rect">
            <a:avLst/>
          </a:prstGeom>
        </p:spPr>
      </p:pic>
      <p:sp>
        <p:nvSpPr>
          <p:cNvPr id="106" name="CasellaDiTesto 105">
            <a:extLst>
              <a:ext uri="{FF2B5EF4-FFF2-40B4-BE49-F238E27FC236}">
                <a16:creationId xmlns:a16="http://schemas.microsoft.com/office/drawing/2014/main" xmlns="" id="{5E59D701-1008-4E92-9858-1EBF15FF900F}"/>
              </a:ext>
            </a:extLst>
          </p:cNvPr>
          <p:cNvSpPr txBox="1"/>
          <p:nvPr/>
        </p:nvSpPr>
        <p:spPr>
          <a:xfrm>
            <a:off x="6788389" y="2916442"/>
            <a:ext cx="17211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+</a:t>
            </a:r>
          </a:p>
        </p:txBody>
      </p:sp>
      <p:pic>
        <p:nvPicPr>
          <p:cNvPr id="108" name="Immagine 107">
            <a:extLst>
              <a:ext uri="{FF2B5EF4-FFF2-40B4-BE49-F238E27FC236}">
                <a16:creationId xmlns:a16="http://schemas.microsoft.com/office/drawing/2014/main" xmlns="" id="{F87C8670-A77A-447C-A1C4-13CFB0481B9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06013" y="2859642"/>
            <a:ext cx="322286" cy="322286"/>
          </a:xfrm>
          <a:prstGeom prst="rect">
            <a:avLst/>
          </a:prstGeom>
        </p:spPr>
      </p:pic>
      <p:sp>
        <p:nvSpPr>
          <p:cNvPr id="109" name="CasellaDiTesto 108">
            <a:extLst>
              <a:ext uri="{FF2B5EF4-FFF2-40B4-BE49-F238E27FC236}">
                <a16:creationId xmlns:a16="http://schemas.microsoft.com/office/drawing/2014/main" xmlns="" id="{FEBE0C1D-400A-40A7-9033-7FE9CC8FE6CC}"/>
              </a:ext>
            </a:extLst>
          </p:cNvPr>
          <p:cNvSpPr txBox="1"/>
          <p:nvPr/>
        </p:nvSpPr>
        <p:spPr>
          <a:xfrm>
            <a:off x="6406393" y="2605372"/>
            <a:ext cx="17211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Prescrizioni</a:t>
            </a:r>
          </a:p>
        </p:txBody>
      </p:sp>
      <p:sp>
        <p:nvSpPr>
          <p:cNvPr id="81" name="Rettangolo 80">
            <a:extLst>
              <a:ext uri="{FF2B5EF4-FFF2-40B4-BE49-F238E27FC236}">
                <a16:creationId xmlns:a16="http://schemas.microsoft.com/office/drawing/2014/main" xmlns="" id="{FA248125-3D09-4137-AFF0-B814DF7C6D06}"/>
              </a:ext>
            </a:extLst>
          </p:cNvPr>
          <p:cNvSpPr/>
          <p:nvPr/>
        </p:nvSpPr>
        <p:spPr>
          <a:xfrm>
            <a:off x="966790" y="4169776"/>
            <a:ext cx="10572750" cy="2604716"/>
          </a:xfrm>
          <a:prstGeom prst="rect">
            <a:avLst/>
          </a:prstGeom>
          <a:solidFill>
            <a:srgbClr val="00B0F0"/>
          </a:solidFill>
          <a:ln>
            <a:solidFill>
              <a:srgbClr val="00B05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2" name="Immagine 81">
            <a:extLst>
              <a:ext uri="{FF2B5EF4-FFF2-40B4-BE49-F238E27FC236}">
                <a16:creationId xmlns:a16="http://schemas.microsoft.com/office/drawing/2014/main" xmlns="" id="{1E1D4BE1-CB71-4DA6-AF3F-6C9CE44B67E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2401" y="5351322"/>
            <a:ext cx="1743437" cy="1743437"/>
          </a:xfrm>
          <a:prstGeom prst="rect">
            <a:avLst/>
          </a:prstGeom>
        </p:spPr>
      </p:pic>
      <p:pic>
        <p:nvPicPr>
          <p:cNvPr id="83" name="Immagine 82">
            <a:extLst>
              <a:ext uri="{FF2B5EF4-FFF2-40B4-BE49-F238E27FC236}">
                <a16:creationId xmlns:a16="http://schemas.microsoft.com/office/drawing/2014/main" xmlns="" id="{49E1BE93-4DFC-471E-9AA1-8459E96FF91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82262" y="4426866"/>
            <a:ext cx="1812352" cy="1812352"/>
          </a:xfrm>
          <a:prstGeom prst="rect">
            <a:avLst/>
          </a:prstGeom>
        </p:spPr>
      </p:pic>
      <p:cxnSp>
        <p:nvCxnSpPr>
          <p:cNvPr id="11" name="Connettore 2 10">
            <a:extLst>
              <a:ext uri="{FF2B5EF4-FFF2-40B4-BE49-F238E27FC236}">
                <a16:creationId xmlns:a16="http://schemas.microsoft.com/office/drawing/2014/main" xmlns="" id="{4FEFDC48-E3A7-43E9-BD49-C504442DC40A}"/>
              </a:ext>
            </a:extLst>
          </p:cNvPr>
          <p:cNvCxnSpPr>
            <a:cxnSpLocks/>
          </p:cNvCxnSpPr>
          <p:nvPr/>
        </p:nvCxnSpPr>
        <p:spPr>
          <a:xfrm flipV="1">
            <a:off x="1753667" y="5646421"/>
            <a:ext cx="3572813" cy="4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Connettore 2 76">
            <a:extLst>
              <a:ext uri="{FF2B5EF4-FFF2-40B4-BE49-F238E27FC236}">
                <a16:creationId xmlns:a16="http://schemas.microsoft.com/office/drawing/2014/main" xmlns="" id="{1ABA9AFE-0015-4003-BD92-795E03EB4C52}"/>
              </a:ext>
            </a:extLst>
          </p:cNvPr>
          <p:cNvCxnSpPr>
            <a:cxnSpLocks/>
          </p:cNvCxnSpPr>
          <p:nvPr/>
        </p:nvCxnSpPr>
        <p:spPr>
          <a:xfrm flipH="1" flipV="1">
            <a:off x="1737895" y="3661523"/>
            <a:ext cx="15772" cy="1984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" name="Immagine 101">
            <a:extLst>
              <a:ext uri="{FF2B5EF4-FFF2-40B4-BE49-F238E27FC236}">
                <a16:creationId xmlns:a16="http://schemas.microsoft.com/office/drawing/2014/main" xmlns="" id="{B62BE534-9712-4724-9E86-424D62B299A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85333" y="5993646"/>
            <a:ext cx="546308" cy="546308"/>
          </a:xfrm>
          <a:prstGeom prst="rect">
            <a:avLst/>
          </a:prstGeom>
        </p:spPr>
      </p:pic>
      <p:pic>
        <p:nvPicPr>
          <p:cNvPr id="107" name="Immagine 106">
            <a:extLst>
              <a:ext uri="{FF2B5EF4-FFF2-40B4-BE49-F238E27FC236}">
                <a16:creationId xmlns:a16="http://schemas.microsoft.com/office/drawing/2014/main" xmlns="" id="{BBDFC787-DEE4-4489-9171-F155C7C2D07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428404" y="5999919"/>
            <a:ext cx="546308" cy="546308"/>
          </a:xfrm>
          <a:prstGeom prst="rect">
            <a:avLst/>
          </a:prstGeom>
        </p:spPr>
      </p:pic>
      <p:sp>
        <p:nvSpPr>
          <p:cNvPr id="110" name="CasellaDiTesto 109">
            <a:extLst>
              <a:ext uri="{FF2B5EF4-FFF2-40B4-BE49-F238E27FC236}">
                <a16:creationId xmlns:a16="http://schemas.microsoft.com/office/drawing/2014/main" xmlns="" id="{C0746176-68AD-4E94-B874-C39FB85A219E}"/>
              </a:ext>
            </a:extLst>
          </p:cNvPr>
          <p:cNvSpPr txBox="1"/>
          <p:nvPr/>
        </p:nvSpPr>
        <p:spPr>
          <a:xfrm>
            <a:off x="4624207" y="6505417"/>
            <a:ext cx="17211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CRM – Centro Servizi</a:t>
            </a:r>
          </a:p>
        </p:txBody>
      </p:sp>
      <p:cxnSp>
        <p:nvCxnSpPr>
          <p:cNvPr id="79" name="Connettore 2 78">
            <a:extLst>
              <a:ext uri="{FF2B5EF4-FFF2-40B4-BE49-F238E27FC236}">
                <a16:creationId xmlns:a16="http://schemas.microsoft.com/office/drawing/2014/main" xmlns="" id="{2AB995E5-23CB-4E8D-B892-7A0DE18C4B6C}"/>
              </a:ext>
            </a:extLst>
          </p:cNvPr>
          <p:cNvCxnSpPr>
            <a:cxnSpLocks/>
          </p:cNvCxnSpPr>
          <p:nvPr/>
        </p:nvCxnSpPr>
        <p:spPr>
          <a:xfrm flipV="1">
            <a:off x="11079161" y="3886906"/>
            <a:ext cx="4974" cy="1860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Connettore 2 88">
            <a:extLst>
              <a:ext uri="{FF2B5EF4-FFF2-40B4-BE49-F238E27FC236}">
                <a16:creationId xmlns:a16="http://schemas.microsoft.com/office/drawing/2014/main" xmlns="" id="{658F31FF-B2F0-4389-8879-5264B726B031}"/>
              </a:ext>
            </a:extLst>
          </p:cNvPr>
          <p:cNvCxnSpPr>
            <a:cxnSpLocks/>
          </p:cNvCxnSpPr>
          <p:nvPr/>
        </p:nvCxnSpPr>
        <p:spPr>
          <a:xfrm flipH="1" flipV="1">
            <a:off x="5927785" y="5734685"/>
            <a:ext cx="5151376" cy="12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8" name="Immagine 117">
            <a:extLst>
              <a:ext uri="{FF2B5EF4-FFF2-40B4-BE49-F238E27FC236}">
                <a16:creationId xmlns:a16="http://schemas.microsoft.com/office/drawing/2014/main" xmlns="" id="{C536D07A-19E6-4F39-A655-0A310FDD351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56678" y="5866290"/>
            <a:ext cx="374650" cy="374650"/>
          </a:xfrm>
          <a:prstGeom prst="rect">
            <a:avLst/>
          </a:prstGeom>
        </p:spPr>
      </p:pic>
      <p:sp>
        <p:nvSpPr>
          <p:cNvPr id="120" name="CasellaDiTesto 119">
            <a:extLst>
              <a:ext uri="{FF2B5EF4-FFF2-40B4-BE49-F238E27FC236}">
                <a16:creationId xmlns:a16="http://schemas.microsoft.com/office/drawing/2014/main" xmlns="" id="{4A384889-BE00-444F-BDC4-E95F76233730}"/>
              </a:ext>
            </a:extLst>
          </p:cNvPr>
          <p:cNvSpPr txBox="1"/>
          <p:nvPr/>
        </p:nvSpPr>
        <p:spPr>
          <a:xfrm>
            <a:off x="7544003" y="5789108"/>
            <a:ext cx="17211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/>
              <a:t>Flussi</a:t>
            </a:r>
          </a:p>
          <a:p>
            <a:pPr algn="ctr"/>
            <a:r>
              <a:rPr lang="it-IT" sz="1300" dirty="0"/>
              <a:t>Regionali/Nazionali</a:t>
            </a:r>
          </a:p>
        </p:txBody>
      </p:sp>
      <p:cxnSp>
        <p:nvCxnSpPr>
          <p:cNvPr id="126" name="Connettore 2 125">
            <a:extLst>
              <a:ext uri="{FF2B5EF4-FFF2-40B4-BE49-F238E27FC236}">
                <a16:creationId xmlns:a16="http://schemas.microsoft.com/office/drawing/2014/main" xmlns="" id="{7B54A4A0-DF42-4F1A-9B5B-48DA27D150B1}"/>
              </a:ext>
            </a:extLst>
          </p:cNvPr>
          <p:cNvCxnSpPr>
            <a:cxnSpLocks/>
          </p:cNvCxnSpPr>
          <p:nvPr/>
        </p:nvCxnSpPr>
        <p:spPr>
          <a:xfrm flipH="1" flipV="1">
            <a:off x="5919399" y="5458929"/>
            <a:ext cx="3786170" cy="4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Connettore 2 127">
            <a:extLst>
              <a:ext uri="{FF2B5EF4-FFF2-40B4-BE49-F238E27FC236}">
                <a16:creationId xmlns:a16="http://schemas.microsoft.com/office/drawing/2014/main" xmlns="" id="{417CED3A-8D13-4209-8E02-C574ACBA39EA}"/>
              </a:ext>
            </a:extLst>
          </p:cNvPr>
          <p:cNvCxnSpPr>
            <a:cxnSpLocks/>
          </p:cNvCxnSpPr>
          <p:nvPr/>
        </p:nvCxnSpPr>
        <p:spPr>
          <a:xfrm flipV="1">
            <a:off x="9707020" y="3837298"/>
            <a:ext cx="0" cy="1621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" name="CasellaDiTesto 132">
            <a:extLst>
              <a:ext uri="{FF2B5EF4-FFF2-40B4-BE49-F238E27FC236}">
                <a16:creationId xmlns:a16="http://schemas.microsoft.com/office/drawing/2014/main" xmlns="" id="{3AD9D150-04D4-4316-8D01-34CA7521F604}"/>
              </a:ext>
            </a:extLst>
          </p:cNvPr>
          <p:cNvSpPr txBox="1"/>
          <p:nvPr/>
        </p:nvSpPr>
        <p:spPr>
          <a:xfrm>
            <a:off x="4786346" y="5217305"/>
            <a:ext cx="17211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/>
              <a:t>PHR</a:t>
            </a:r>
          </a:p>
        </p:txBody>
      </p:sp>
      <p:cxnSp>
        <p:nvCxnSpPr>
          <p:cNvPr id="134" name="Connettore 2 133">
            <a:extLst>
              <a:ext uri="{FF2B5EF4-FFF2-40B4-BE49-F238E27FC236}">
                <a16:creationId xmlns:a16="http://schemas.microsoft.com/office/drawing/2014/main" xmlns="" id="{8CA932F6-9553-4146-BBF4-FBE13E485FF0}"/>
              </a:ext>
            </a:extLst>
          </p:cNvPr>
          <p:cNvCxnSpPr>
            <a:cxnSpLocks/>
          </p:cNvCxnSpPr>
          <p:nvPr/>
        </p:nvCxnSpPr>
        <p:spPr>
          <a:xfrm flipV="1">
            <a:off x="9985255" y="3837297"/>
            <a:ext cx="0" cy="2579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Connettore 2 135">
            <a:extLst>
              <a:ext uri="{FF2B5EF4-FFF2-40B4-BE49-F238E27FC236}">
                <a16:creationId xmlns:a16="http://schemas.microsoft.com/office/drawing/2014/main" xmlns="" id="{9E7AF00B-2213-41DB-9963-EE2BB3F186E7}"/>
              </a:ext>
            </a:extLst>
          </p:cNvPr>
          <p:cNvCxnSpPr>
            <a:cxnSpLocks/>
          </p:cNvCxnSpPr>
          <p:nvPr/>
        </p:nvCxnSpPr>
        <p:spPr>
          <a:xfrm flipH="1">
            <a:off x="6188917" y="6418060"/>
            <a:ext cx="3796336" cy="2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1" name="Immagine 140">
            <a:extLst>
              <a:ext uri="{FF2B5EF4-FFF2-40B4-BE49-F238E27FC236}">
                <a16:creationId xmlns:a16="http://schemas.microsoft.com/office/drawing/2014/main" xmlns="" id="{F6A2D091-BAE1-4585-9092-96FFC1CBA1F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664395" y="5764213"/>
            <a:ext cx="641716" cy="641716"/>
          </a:xfrm>
          <a:prstGeom prst="rect">
            <a:avLst/>
          </a:prstGeom>
        </p:spPr>
      </p:pic>
      <p:cxnSp>
        <p:nvCxnSpPr>
          <p:cNvPr id="147" name="Connettore diritto 146">
            <a:extLst>
              <a:ext uri="{FF2B5EF4-FFF2-40B4-BE49-F238E27FC236}">
                <a16:creationId xmlns:a16="http://schemas.microsoft.com/office/drawing/2014/main" xmlns="" id="{54C58856-6F2C-4343-833A-90FEF6C54924}"/>
              </a:ext>
            </a:extLst>
          </p:cNvPr>
          <p:cNvCxnSpPr>
            <a:cxnSpLocks/>
          </p:cNvCxnSpPr>
          <p:nvPr/>
        </p:nvCxnSpPr>
        <p:spPr>
          <a:xfrm>
            <a:off x="3824838" y="4030181"/>
            <a:ext cx="4882" cy="24023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Connettore 2 148">
            <a:extLst>
              <a:ext uri="{FF2B5EF4-FFF2-40B4-BE49-F238E27FC236}">
                <a16:creationId xmlns:a16="http://schemas.microsoft.com/office/drawing/2014/main" xmlns="" id="{00F981D9-E156-42BC-9DEA-786B43F3B127}"/>
              </a:ext>
            </a:extLst>
          </p:cNvPr>
          <p:cNvCxnSpPr>
            <a:cxnSpLocks/>
          </p:cNvCxnSpPr>
          <p:nvPr/>
        </p:nvCxnSpPr>
        <p:spPr>
          <a:xfrm>
            <a:off x="3837620" y="6432550"/>
            <a:ext cx="10353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1" name="Immagine 150">
            <a:extLst>
              <a:ext uri="{FF2B5EF4-FFF2-40B4-BE49-F238E27FC236}">
                <a16:creationId xmlns:a16="http://schemas.microsoft.com/office/drawing/2014/main" xmlns="" id="{0FDB8C2A-9473-4685-B130-F1D8382BEF4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516762" y="4605301"/>
            <a:ext cx="641716" cy="641716"/>
          </a:xfrm>
          <a:prstGeom prst="rect">
            <a:avLst/>
          </a:prstGeom>
        </p:spPr>
      </p:pic>
      <p:pic>
        <p:nvPicPr>
          <p:cNvPr id="111" name="Immagine 110">
            <a:extLst>
              <a:ext uri="{FF2B5EF4-FFF2-40B4-BE49-F238E27FC236}">
                <a16:creationId xmlns:a16="http://schemas.microsoft.com/office/drawing/2014/main" xmlns="" id="{6A34E47B-30E9-4E75-9162-16764AF513E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448042" y="4763753"/>
            <a:ext cx="659147" cy="659147"/>
          </a:xfrm>
          <a:prstGeom prst="rect">
            <a:avLst/>
          </a:prstGeom>
        </p:spPr>
      </p:pic>
      <p:sp>
        <p:nvSpPr>
          <p:cNvPr id="113" name="CasellaDiTesto 112">
            <a:extLst>
              <a:ext uri="{FF2B5EF4-FFF2-40B4-BE49-F238E27FC236}">
                <a16:creationId xmlns:a16="http://schemas.microsoft.com/office/drawing/2014/main" xmlns="" id="{33F168A7-1F8D-469C-B620-B63C913CDEF5}"/>
              </a:ext>
            </a:extLst>
          </p:cNvPr>
          <p:cNvSpPr txBox="1"/>
          <p:nvPr/>
        </p:nvSpPr>
        <p:spPr>
          <a:xfrm>
            <a:off x="3878167" y="4167777"/>
            <a:ext cx="3233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b="1" i="1" u="sng" dirty="0"/>
              <a:t>Cartella Clinica Polispecialistica Condivisa</a:t>
            </a:r>
          </a:p>
          <a:p>
            <a:pPr algn="ctr"/>
            <a:r>
              <a:rPr lang="it-IT" sz="1300" b="1" i="1" u="sng" dirty="0"/>
              <a:t>(CCPC)</a:t>
            </a:r>
          </a:p>
        </p:txBody>
      </p:sp>
      <p:cxnSp>
        <p:nvCxnSpPr>
          <p:cNvPr id="71" name="Connettore 2 70">
            <a:extLst>
              <a:ext uri="{FF2B5EF4-FFF2-40B4-BE49-F238E27FC236}">
                <a16:creationId xmlns:a16="http://schemas.microsoft.com/office/drawing/2014/main" xmlns="" id="{DB6D353B-C27E-4D1F-998A-064774422BF2}"/>
              </a:ext>
            </a:extLst>
          </p:cNvPr>
          <p:cNvCxnSpPr>
            <a:cxnSpLocks/>
            <a:stCxn id="3" idx="2"/>
            <a:endCxn id="113" idx="0"/>
          </p:cNvCxnSpPr>
          <p:nvPr/>
        </p:nvCxnSpPr>
        <p:spPr>
          <a:xfrm>
            <a:off x="5492780" y="3865304"/>
            <a:ext cx="2352" cy="30247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Connettore diritto 79">
            <a:extLst>
              <a:ext uri="{FF2B5EF4-FFF2-40B4-BE49-F238E27FC236}">
                <a16:creationId xmlns:a16="http://schemas.microsoft.com/office/drawing/2014/main" xmlns="" id="{DF6DB8CB-1C7F-4AE0-AFB2-F96018307C8F}"/>
              </a:ext>
            </a:extLst>
          </p:cNvPr>
          <p:cNvCxnSpPr>
            <a:cxnSpLocks/>
          </p:cNvCxnSpPr>
          <p:nvPr/>
        </p:nvCxnSpPr>
        <p:spPr>
          <a:xfrm flipH="1">
            <a:off x="3827279" y="4016540"/>
            <a:ext cx="166785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5" name="CasellaDiTesto 134">
            <a:extLst>
              <a:ext uri="{FF2B5EF4-FFF2-40B4-BE49-F238E27FC236}">
                <a16:creationId xmlns:a16="http://schemas.microsoft.com/office/drawing/2014/main" xmlns="" id="{009EB84B-97B8-43F9-BE09-1A63CF73E6FB}"/>
              </a:ext>
            </a:extLst>
          </p:cNvPr>
          <p:cNvSpPr txBox="1"/>
          <p:nvPr/>
        </p:nvSpPr>
        <p:spPr>
          <a:xfrm>
            <a:off x="5992390" y="5190881"/>
            <a:ext cx="323392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b="1" dirty="0"/>
              <a:t>Workflow Manager</a:t>
            </a:r>
          </a:p>
        </p:txBody>
      </p:sp>
      <p:sp>
        <p:nvSpPr>
          <p:cNvPr id="114" name="Titolo 1">
            <a:extLst>
              <a:ext uri="{FF2B5EF4-FFF2-40B4-BE49-F238E27FC236}">
                <a16:creationId xmlns:a16="http://schemas.microsoft.com/office/drawing/2014/main" xmlns="" id="{713B8DAD-000C-4F45-8204-F707DFB28A2F}"/>
              </a:ext>
            </a:extLst>
          </p:cNvPr>
          <p:cNvSpPr txBox="1">
            <a:spLocks/>
          </p:cNvSpPr>
          <p:nvPr/>
        </p:nvSpPr>
        <p:spPr>
          <a:xfrm>
            <a:off x="2005013" y="-417855"/>
            <a:ext cx="8178795" cy="1367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600" b="1" u="sng" dirty="0">
                <a:solidFill>
                  <a:srgbClr val="8A8A8A"/>
                </a:solidFill>
              </a:rPr>
              <a:t>MODELLO DELLA PRESA IN CARICO IN </a:t>
            </a:r>
            <a:r>
              <a:rPr lang="it-IT" sz="2600" b="1" u="sng" dirty="0">
                <a:solidFill>
                  <a:srgbClr val="01A7BF"/>
                </a:solidFill>
              </a:rPr>
              <a:t>CATO MAIOR</a:t>
            </a:r>
          </a:p>
        </p:txBody>
      </p:sp>
    </p:spTree>
    <p:extLst>
      <p:ext uri="{BB962C8B-B14F-4D97-AF65-F5344CB8AC3E}">
        <p14:creationId xmlns:p14="http://schemas.microsoft.com/office/powerpoint/2010/main" val="220898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221</Words>
  <Application>Microsoft Office PowerPoint</Application>
  <PresentationFormat>Widescreen</PresentationFormat>
  <Paragraphs>117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Tw Cen MT</vt:lpstr>
      <vt:lpstr>Circuito</vt:lpstr>
      <vt:lpstr>La trasformazione digitale per integrare sanità e sociale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trasformazione digitale per integrare sanità e sociale</dc:title>
  <dc:creator>ANTONIO SAVERIO VALENTE</dc:creator>
  <cp:lastModifiedBy>russo pasquale</cp:lastModifiedBy>
  <cp:revision>3</cp:revision>
  <dcterms:created xsi:type="dcterms:W3CDTF">2019-04-05T12:46:00Z</dcterms:created>
  <dcterms:modified xsi:type="dcterms:W3CDTF">2019-04-05T14:01:27Z</dcterms:modified>
</cp:coreProperties>
</file>